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338" r:id="rId4"/>
    <p:sldId id="285" r:id="rId5"/>
    <p:sldId id="287" r:id="rId6"/>
    <p:sldId id="332" r:id="rId7"/>
    <p:sldId id="284" r:id="rId8"/>
    <p:sldId id="341" r:id="rId9"/>
    <p:sldId id="286" r:id="rId10"/>
    <p:sldId id="340" r:id="rId11"/>
    <p:sldId id="302" r:id="rId12"/>
    <p:sldId id="307" r:id="rId13"/>
    <p:sldId id="342" r:id="rId14"/>
    <p:sldId id="343" r:id="rId15"/>
    <p:sldId id="309" r:id="rId16"/>
    <p:sldId id="313" r:id="rId17"/>
    <p:sldId id="345" r:id="rId18"/>
    <p:sldId id="344" r:id="rId19"/>
    <p:sldId id="315" r:id="rId20"/>
    <p:sldId id="314" r:id="rId21"/>
    <p:sldId id="316" r:id="rId22"/>
    <p:sldId id="318" r:id="rId23"/>
    <p:sldId id="346" r:id="rId24"/>
    <p:sldId id="347" r:id="rId25"/>
    <p:sldId id="319" r:id="rId26"/>
    <p:sldId id="320" r:id="rId27"/>
    <p:sldId id="321" r:id="rId28"/>
    <p:sldId id="348" r:id="rId29"/>
    <p:sldId id="322" r:id="rId30"/>
    <p:sldId id="323" r:id="rId31"/>
    <p:sldId id="324" r:id="rId32"/>
    <p:sldId id="325" r:id="rId33"/>
    <p:sldId id="349" r:id="rId34"/>
    <p:sldId id="327" r:id="rId35"/>
    <p:sldId id="334" r:id="rId36"/>
    <p:sldId id="335" r:id="rId37"/>
    <p:sldId id="337" r:id="rId38"/>
    <p:sldId id="336" r:id="rId39"/>
    <p:sldId id="329" r:id="rId40"/>
    <p:sldId id="330" r:id="rId41"/>
    <p:sldId id="331" r:id="rId4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onsolas" panose="020B0609020204030204" pitchFamily="49" charset="0"/>
      <p:regular r:id="rId48"/>
      <p:bold r:id="rId49"/>
      <p:italic r:id="rId50"/>
      <p:boldItalic r:id="rId51"/>
    </p:embeddedFont>
    <p:embeddedFont>
      <p:font typeface="Open Sans Condensed Light" panose="020B0306030504020204" pitchFamily="34" charset="0"/>
      <p:regular r:id="rId52"/>
      <p:italic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71" autoAdjust="0"/>
    <p:restoredTop sz="79268" autoAdjust="0"/>
  </p:normalViewPr>
  <p:slideViewPr>
    <p:cSldViewPr>
      <p:cViewPr varScale="1">
        <p:scale>
          <a:sx n="86" d="100"/>
          <a:sy n="86" d="100"/>
        </p:scale>
        <p:origin x="-2322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52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3DA7F-7FA1-4591-8C71-DEF7EF64A0B2}" type="datetimeFigureOut">
              <a:rPr lang="en-US" smtClean="0"/>
              <a:t>1/7/2015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933D3-4D81-4BB4-AA18-612B08FC0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70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Merci </a:t>
            </a:r>
            <a:r>
              <a:rPr lang="en-US" dirty="0" err="1" smtClean="0"/>
              <a:t>d’avoir</a:t>
            </a:r>
            <a:r>
              <a:rPr lang="en-US" dirty="0" smtClean="0"/>
              <a:t> </a:t>
            </a:r>
            <a:r>
              <a:rPr lang="en-US" dirty="0" err="1" smtClean="0"/>
              <a:t>accepté</a:t>
            </a:r>
            <a:r>
              <a:rPr lang="en-US" dirty="0" smtClean="0"/>
              <a:t> de faire </a:t>
            </a:r>
            <a:r>
              <a:rPr lang="en-US" dirty="0" err="1" smtClean="0"/>
              <a:t>partie</a:t>
            </a:r>
            <a:r>
              <a:rPr lang="en-US" dirty="0" smtClean="0"/>
              <a:t> de mon jury de </a:t>
            </a:r>
            <a:r>
              <a:rPr lang="en-US" dirty="0" err="1" smtClean="0"/>
              <a:t>thèse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034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Deux</a:t>
            </a:r>
            <a:r>
              <a:rPr lang="en-US" dirty="0" smtClean="0"/>
              <a:t> visions </a:t>
            </a:r>
            <a:r>
              <a:rPr lang="en-US" dirty="0" err="1" smtClean="0"/>
              <a:t>différentes</a:t>
            </a:r>
            <a:r>
              <a:rPr lang="en-US" baseline="0" dirty="0" smtClean="0"/>
              <a:t> du </a:t>
            </a:r>
            <a:r>
              <a:rPr lang="en-US" baseline="0" dirty="0" err="1" smtClean="0"/>
              <a:t>réseau</a:t>
            </a:r>
            <a:endParaRPr lang="en-US" baseline="0" dirty="0" smtClean="0"/>
          </a:p>
          <a:p>
            <a:r>
              <a:rPr lang="en-US" baseline="0" dirty="0" err="1" smtClean="0"/>
              <a:t>Topologie</a:t>
            </a:r>
            <a:r>
              <a:rPr lang="en-US" baseline="0" dirty="0" smtClean="0"/>
              <a:t> physique : </a:t>
            </a:r>
            <a:r>
              <a:rPr lang="en-US" baseline="0" dirty="0" err="1" smtClean="0"/>
              <a:t>graphe</a:t>
            </a:r>
            <a:r>
              <a:rPr lang="en-US" baseline="0" dirty="0" smtClean="0"/>
              <a:t> des machines physiques, </a:t>
            </a:r>
            <a:r>
              <a:rPr lang="en-US" baseline="0" dirty="0" err="1" smtClean="0"/>
              <a:t>connectées</a:t>
            </a:r>
            <a:r>
              <a:rPr lang="en-US" baseline="0" dirty="0" smtClean="0"/>
              <a:t> entre </a:t>
            </a:r>
            <a:r>
              <a:rPr lang="en-US" baseline="0" dirty="0" err="1" smtClean="0"/>
              <a:t>elles</a:t>
            </a:r>
            <a:r>
              <a:rPr lang="en-US" baseline="0" dirty="0" smtClean="0"/>
              <a:t> par des </a:t>
            </a:r>
            <a:r>
              <a:rPr lang="en-US" baseline="0" dirty="0" err="1" smtClean="0"/>
              <a:t>câbles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radio…)</a:t>
            </a:r>
          </a:p>
          <a:p>
            <a:r>
              <a:rPr lang="en-US" baseline="0" dirty="0" smtClean="0"/>
              <a:t>Par </a:t>
            </a:r>
            <a:r>
              <a:rPr lang="en-US" baseline="0" dirty="0" err="1" smtClean="0"/>
              <a:t>exemple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ordinateurs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routeurs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switchs</a:t>
            </a:r>
            <a:r>
              <a:rPr lang="en-US" baseline="0" dirty="0" smtClean="0"/>
              <a:t>…</a:t>
            </a:r>
          </a:p>
          <a:p>
            <a:r>
              <a:rPr lang="en-US" baseline="0" dirty="0" err="1" smtClean="0"/>
              <a:t>Cette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topologie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abstraite</a:t>
            </a:r>
            <a:r>
              <a:rPr lang="en-US" baseline="0" dirty="0" smtClean="0"/>
              <a:t> par IP, le </a:t>
            </a:r>
            <a:r>
              <a:rPr lang="en-US" baseline="0" dirty="0" err="1" smtClean="0"/>
              <a:t>protocole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l’Internet</a:t>
            </a:r>
            <a:r>
              <a:rPr lang="en-US" baseline="0" dirty="0" smtClean="0"/>
              <a:t>, qui ne </a:t>
            </a:r>
            <a:r>
              <a:rPr lang="en-US" baseline="0" dirty="0" err="1" smtClean="0"/>
              <a:t>s’intéresse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qu’à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certaines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entités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logiques</a:t>
            </a:r>
            <a:r>
              <a:rPr lang="en-US" baseline="0" dirty="0" smtClean="0"/>
              <a:t>, qui </a:t>
            </a:r>
            <a:r>
              <a:rPr lang="en-US" baseline="0" dirty="0" err="1" smtClean="0"/>
              <a:t>communiquent</a:t>
            </a:r>
            <a:r>
              <a:rPr lang="en-US" baseline="0" dirty="0" smtClean="0"/>
              <a:t> par “</a:t>
            </a:r>
            <a:r>
              <a:rPr lang="en-US" baseline="0" dirty="0" err="1" smtClean="0"/>
              <a:t>sauts</a:t>
            </a:r>
            <a:r>
              <a:rPr lang="en-US" baseline="0" dirty="0" smtClean="0"/>
              <a:t>” entre </a:t>
            </a:r>
            <a:r>
              <a:rPr lang="en-US" baseline="0" dirty="0" err="1" smtClean="0"/>
              <a:t>entités</a:t>
            </a:r>
            <a:r>
              <a:rPr lang="en-US" baseline="0" dirty="0" smtClean="0"/>
              <a:t> (par </a:t>
            </a:r>
            <a:r>
              <a:rPr lang="en-US" baseline="0" dirty="0" err="1" smtClean="0"/>
              <a:t>exemple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général</a:t>
            </a:r>
            <a:r>
              <a:rPr lang="en-US" baseline="0" dirty="0" smtClean="0"/>
              <a:t>, les </a:t>
            </a:r>
            <a:r>
              <a:rPr lang="en-US" baseline="0" dirty="0" err="1" smtClean="0"/>
              <a:t>switchs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n’en</a:t>
            </a:r>
            <a:r>
              <a:rPr lang="en-US" baseline="0" dirty="0" smtClean="0"/>
              <a:t> font pas </a:t>
            </a:r>
            <a:r>
              <a:rPr lang="en-US" baseline="0" dirty="0" err="1" smtClean="0"/>
              <a:t>partie</a:t>
            </a:r>
            <a:r>
              <a:rPr lang="en-US" baseline="0" dirty="0" smtClean="0"/>
              <a:t>)</a:t>
            </a:r>
          </a:p>
          <a:p>
            <a:r>
              <a:rPr lang="en-US" baseline="0" dirty="0" smtClean="0"/>
              <a:t>La </a:t>
            </a:r>
            <a:r>
              <a:rPr lang="en-US" baseline="0" dirty="0" err="1" smtClean="0"/>
              <a:t>topologie</a:t>
            </a:r>
            <a:r>
              <a:rPr lang="en-US" baseline="0" dirty="0" smtClean="0"/>
              <a:t> physique </a:t>
            </a:r>
            <a:r>
              <a:rPr lang="en-US" baseline="0" dirty="0" err="1" smtClean="0"/>
              <a:t>est</a:t>
            </a:r>
            <a:r>
              <a:rPr lang="en-US" baseline="0" dirty="0" smtClean="0"/>
              <a:t> sous-</a:t>
            </a:r>
            <a:r>
              <a:rPr lang="en-US" baseline="0" dirty="0" err="1" smtClean="0"/>
              <a:t>jacente</a:t>
            </a:r>
            <a:r>
              <a:rPr lang="en-US" baseline="0" dirty="0" smtClean="0"/>
              <a:t> à la </a:t>
            </a:r>
            <a:r>
              <a:rPr lang="en-US" baseline="0" dirty="0" err="1" smtClean="0"/>
              <a:t>topologie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logique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n’est</a:t>
            </a:r>
            <a:r>
              <a:rPr lang="en-US" baseline="0" dirty="0" smtClean="0"/>
              <a:t> pas </a:t>
            </a:r>
            <a:r>
              <a:rPr lang="en-US" baseline="0" dirty="0" err="1" smtClean="0"/>
              <a:t>équivalente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404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D’abord</a:t>
            </a:r>
            <a:r>
              <a:rPr lang="en-US" dirty="0" smtClean="0"/>
              <a:t> des </a:t>
            </a:r>
            <a:r>
              <a:rPr lang="en-US" dirty="0" err="1" smtClean="0"/>
              <a:t>travaux</a:t>
            </a:r>
            <a:r>
              <a:rPr lang="en-US" dirty="0" smtClean="0"/>
              <a:t> </a:t>
            </a:r>
            <a:r>
              <a:rPr lang="en-US" dirty="0" err="1" smtClean="0"/>
              <a:t>préliminaires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la </a:t>
            </a:r>
            <a:r>
              <a:rPr lang="en-US" dirty="0" err="1" smtClean="0"/>
              <a:t>topologie</a:t>
            </a:r>
            <a:r>
              <a:rPr lang="en-US" dirty="0" smtClean="0"/>
              <a:t> </a:t>
            </a:r>
            <a:r>
              <a:rPr lang="en-US" dirty="0" err="1" smtClean="0"/>
              <a:t>logique</a:t>
            </a:r>
            <a:r>
              <a:rPr lang="en-US" dirty="0" smtClean="0"/>
              <a:t>, pour des raisons </a:t>
            </a:r>
            <a:r>
              <a:rPr lang="en-US" dirty="0" err="1" smtClean="0"/>
              <a:t>principalement</a:t>
            </a:r>
            <a:r>
              <a:rPr lang="en-US" dirty="0" smtClean="0"/>
              <a:t> </a:t>
            </a:r>
            <a:r>
              <a:rPr lang="en-US" dirty="0" err="1" smtClean="0"/>
              <a:t>historiques</a:t>
            </a:r>
            <a:r>
              <a:rPr lang="en-US" dirty="0" smtClean="0"/>
              <a:t> (</a:t>
            </a:r>
            <a:r>
              <a:rPr lang="en-US" dirty="0" err="1" smtClean="0"/>
              <a:t>cf</a:t>
            </a:r>
            <a:r>
              <a:rPr lang="en-US" dirty="0" smtClean="0"/>
              <a:t> </a:t>
            </a:r>
            <a:r>
              <a:rPr lang="en-US" dirty="0" err="1" smtClean="0"/>
              <a:t>manuscrit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Ces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travaux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montré</a:t>
            </a:r>
            <a:r>
              <a:rPr lang="en-US" baseline="0" dirty="0" smtClean="0"/>
              <a:t> la pertinence de la </a:t>
            </a:r>
            <a:r>
              <a:rPr lang="en-US" baseline="0" dirty="0" err="1" smtClean="0"/>
              <a:t>topologie</a:t>
            </a:r>
            <a:r>
              <a:rPr lang="en-US" baseline="0" dirty="0" smtClean="0"/>
              <a:t> physique, qui </a:t>
            </a:r>
            <a:r>
              <a:rPr lang="en-US" baseline="0" dirty="0" err="1" smtClean="0"/>
              <a:t>est</a:t>
            </a:r>
            <a:r>
              <a:rPr lang="en-US" baseline="0" dirty="0" smtClean="0"/>
              <a:t> sous-</a:t>
            </a:r>
            <a:r>
              <a:rPr lang="en-US" baseline="0" dirty="0" err="1" smtClean="0"/>
              <a:t>jacente</a:t>
            </a:r>
            <a:r>
              <a:rPr lang="en-US" baseline="0" dirty="0" smtClean="0"/>
              <a:t>. Nous </a:t>
            </a:r>
            <a:r>
              <a:rPr lang="en-US" baseline="0" dirty="0" err="1" smtClean="0"/>
              <a:t>avons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donc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décidé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d’y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consacrer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d’importants</a:t>
            </a:r>
            <a:r>
              <a:rPr lang="en-US" baseline="0" dirty="0" smtClean="0"/>
              <a:t> efforts.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708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UDP Ping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modification de </a:t>
            </a:r>
            <a:r>
              <a:rPr lang="en-US" dirty="0" err="1" smtClean="0"/>
              <a:t>l’outil</a:t>
            </a:r>
            <a:r>
              <a:rPr lang="en-US" baseline="0" dirty="0" smtClean="0"/>
              <a:t> de diagnostic </a:t>
            </a:r>
            <a:r>
              <a:rPr lang="en-US" baseline="0" dirty="0" err="1" smtClean="0"/>
              <a:t>usuel</a:t>
            </a:r>
            <a:r>
              <a:rPr lang="en-US" baseline="0" dirty="0" smtClean="0"/>
              <a:t>, </a:t>
            </a:r>
            <a:r>
              <a:rPr lang="en-US" i="1" baseline="0" dirty="0" smtClean="0"/>
              <a:t>ping</a:t>
            </a:r>
            <a:r>
              <a:rPr lang="en-US" i="0" baseline="0" dirty="0" smtClean="0"/>
              <a:t>.</a:t>
            </a:r>
          </a:p>
          <a:p>
            <a:r>
              <a:rPr lang="en-US" dirty="0" smtClean="0"/>
              <a:t>On </a:t>
            </a:r>
            <a:r>
              <a:rPr lang="en-US" dirty="0" err="1" smtClean="0"/>
              <a:t>envoie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depuis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moniteur</a:t>
            </a:r>
            <a:r>
              <a:rPr lang="en-US" baseline="0" dirty="0" smtClean="0"/>
              <a:t> m un message </a:t>
            </a:r>
            <a:r>
              <a:rPr lang="en-US" baseline="0" dirty="0" err="1" smtClean="0"/>
              <a:t>malformé</a:t>
            </a:r>
            <a:r>
              <a:rPr lang="en-US" baseline="0" dirty="0" smtClean="0"/>
              <a:t>, à destination </a:t>
            </a:r>
            <a:r>
              <a:rPr lang="en-US" baseline="0" dirty="0" err="1" smtClean="0"/>
              <a:t>d’une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cible</a:t>
            </a:r>
            <a:r>
              <a:rPr lang="en-US" baseline="0" dirty="0" smtClean="0"/>
              <a:t> t.</a:t>
            </a:r>
          </a:p>
          <a:p>
            <a:r>
              <a:rPr lang="en-US" baseline="0" dirty="0" err="1" smtClean="0"/>
              <a:t>Lorsque</a:t>
            </a:r>
            <a:r>
              <a:rPr lang="en-US" baseline="0" dirty="0" smtClean="0"/>
              <a:t> t </a:t>
            </a:r>
            <a:r>
              <a:rPr lang="en-US" baseline="0" dirty="0" err="1" smtClean="0"/>
              <a:t>reçoit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</a:t>
            </a:r>
            <a:r>
              <a:rPr lang="en-US" baseline="0" dirty="0" smtClean="0"/>
              <a:t> message </a:t>
            </a:r>
            <a:r>
              <a:rPr lang="en-US" baseline="0" dirty="0" err="1" smtClean="0"/>
              <a:t>malformé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génère</a:t>
            </a:r>
            <a:r>
              <a:rPr lang="en-US" baseline="0" dirty="0" smtClean="0"/>
              <a:t> un message </a:t>
            </a:r>
            <a:r>
              <a:rPr lang="en-US" baseline="0" dirty="0" err="1" smtClean="0"/>
              <a:t>d’erreur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Pour </a:t>
            </a:r>
            <a:r>
              <a:rPr lang="en-US" baseline="0" dirty="0" err="1" smtClean="0"/>
              <a:t>envoyer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</a:t>
            </a:r>
            <a:r>
              <a:rPr lang="en-US" baseline="0" dirty="0" smtClean="0"/>
              <a:t> message </a:t>
            </a:r>
            <a:r>
              <a:rPr lang="en-US" baseline="0" dirty="0" err="1" smtClean="0"/>
              <a:t>d’erreur</a:t>
            </a:r>
            <a:r>
              <a:rPr lang="en-US" baseline="0" dirty="0" smtClean="0"/>
              <a:t> à m, </a:t>
            </a:r>
            <a:r>
              <a:rPr lang="en-US" baseline="0" dirty="0" err="1" smtClean="0"/>
              <a:t>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une</a:t>
            </a:r>
            <a:r>
              <a:rPr lang="en-US" baseline="0" dirty="0" smtClean="0"/>
              <a:t> interface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= m(t).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073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Lorsqu’on</a:t>
            </a:r>
            <a:r>
              <a:rPr lang="en-US" dirty="0" smtClean="0"/>
              <a:t> </a:t>
            </a:r>
            <a:r>
              <a:rPr lang="en-US" dirty="0" err="1" smtClean="0"/>
              <a:t>utilise</a:t>
            </a:r>
            <a:r>
              <a:rPr lang="en-US" dirty="0" smtClean="0"/>
              <a:t> UDP</a:t>
            </a:r>
            <a:r>
              <a:rPr lang="en-US" baseline="0" dirty="0" smtClean="0"/>
              <a:t> Ping </a:t>
            </a:r>
            <a:r>
              <a:rPr lang="en-US" baseline="0" dirty="0" err="1" smtClean="0"/>
              <a:t>depuis</a:t>
            </a:r>
            <a:r>
              <a:rPr lang="en-US" baseline="0" dirty="0" smtClean="0"/>
              <a:t> des </a:t>
            </a:r>
            <a:r>
              <a:rPr lang="en-US" baseline="0" dirty="0" err="1" smtClean="0"/>
              <a:t>moniteurs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différents</a:t>
            </a:r>
            <a:r>
              <a:rPr lang="en-US" baseline="0" dirty="0" smtClean="0"/>
              <a:t> m et m’ </a:t>
            </a:r>
            <a:r>
              <a:rPr lang="en-US" baseline="0" dirty="0" err="1" smtClean="0"/>
              <a:t>vers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même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cible</a:t>
            </a:r>
            <a:r>
              <a:rPr lang="en-US" baseline="0" dirty="0" smtClean="0"/>
              <a:t> t, </a:t>
            </a:r>
            <a:r>
              <a:rPr lang="en-US" baseline="0" dirty="0" err="1" smtClean="0"/>
              <a:t>cette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cible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répondre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utilisant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deux</a:t>
            </a:r>
            <a:r>
              <a:rPr lang="en-US" baseline="0" dirty="0" smtClean="0"/>
              <a:t> interfaces </a:t>
            </a:r>
            <a:r>
              <a:rPr lang="en-US" baseline="0" dirty="0" err="1" smtClean="0"/>
              <a:t>différentes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On </a:t>
            </a:r>
            <a:r>
              <a:rPr lang="en-US" baseline="0" dirty="0" err="1" smtClean="0"/>
              <a:t>peut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donc</a:t>
            </a:r>
            <a:r>
              <a:rPr lang="en-US" baseline="0" dirty="0" smtClean="0"/>
              <a:t> observer </a:t>
            </a:r>
            <a:r>
              <a:rPr lang="en-US" baseline="0" dirty="0" err="1" smtClean="0"/>
              <a:t>plusieurs</a:t>
            </a:r>
            <a:r>
              <a:rPr lang="en-US" baseline="0" dirty="0" smtClean="0"/>
              <a:t> interfaces </a:t>
            </a:r>
            <a:r>
              <a:rPr lang="en-US" baseline="0" dirty="0" err="1" smtClean="0"/>
              <a:t>d’une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même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cible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utilisant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différents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moniteurs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0731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UDP Ping </a:t>
            </a:r>
            <a:r>
              <a:rPr lang="en-US" dirty="0" err="1" smtClean="0"/>
              <a:t>distribué</a:t>
            </a:r>
            <a:r>
              <a:rPr lang="en-US" dirty="0" smtClean="0"/>
              <a:t> : on </a:t>
            </a:r>
            <a:r>
              <a:rPr lang="en-US" dirty="0" err="1" smtClean="0"/>
              <a:t>exécute</a:t>
            </a:r>
            <a:r>
              <a:rPr lang="en-US" dirty="0" smtClean="0"/>
              <a:t> UDP Ping </a:t>
            </a:r>
            <a:r>
              <a:rPr lang="en-US" dirty="0" err="1" smtClean="0"/>
              <a:t>depuis</a:t>
            </a:r>
            <a:r>
              <a:rPr lang="en-US" dirty="0" smtClean="0"/>
              <a:t> un grand ensemble de </a:t>
            </a:r>
            <a:r>
              <a:rPr lang="en-US" dirty="0" err="1" smtClean="0"/>
              <a:t>moniteurs</a:t>
            </a:r>
            <a:r>
              <a:rPr lang="en-US" dirty="0" smtClean="0"/>
              <a:t>, </a:t>
            </a:r>
            <a:r>
              <a:rPr lang="en-US" dirty="0" err="1" smtClean="0"/>
              <a:t>bien</a:t>
            </a:r>
            <a:r>
              <a:rPr lang="en-US" dirty="0" smtClean="0"/>
              <a:t> </a:t>
            </a:r>
            <a:r>
              <a:rPr lang="en-US" dirty="0" err="1" smtClean="0"/>
              <a:t>répartis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le </a:t>
            </a:r>
            <a:r>
              <a:rPr lang="en-US" dirty="0" err="1" smtClean="0"/>
              <a:t>réseau</a:t>
            </a:r>
            <a:r>
              <a:rPr lang="en-US" dirty="0" smtClean="0"/>
              <a:t>, </a:t>
            </a:r>
            <a:r>
              <a:rPr lang="en-US" dirty="0" err="1" smtClean="0"/>
              <a:t>vers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même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cible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Peut</a:t>
            </a:r>
            <a:r>
              <a:rPr lang="en-US" baseline="0" dirty="0" smtClean="0"/>
              <a:t>-on observer </a:t>
            </a:r>
            <a:r>
              <a:rPr lang="en-US" baseline="0" dirty="0" err="1" smtClean="0"/>
              <a:t>toutes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ses</a:t>
            </a:r>
            <a:r>
              <a:rPr lang="en-US" baseline="0" dirty="0" smtClean="0"/>
              <a:t> interfaces ?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689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</a:t>
            </a:r>
            <a:r>
              <a:rPr lang="en-US" dirty="0" err="1" smtClean="0"/>
              <a:t>considère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cible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le </a:t>
            </a:r>
            <a:r>
              <a:rPr lang="en-US" dirty="0" err="1" smtClean="0"/>
              <a:t>coeur</a:t>
            </a:r>
            <a:r>
              <a:rPr lang="en-US" dirty="0" smtClean="0"/>
              <a:t> </a:t>
            </a:r>
            <a:r>
              <a:rPr lang="en-US" dirty="0" err="1" smtClean="0"/>
              <a:t>d’Internet</a:t>
            </a:r>
            <a:r>
              <a:rPr lang="en-US" dirty="0" smtClean="0"/>
              <a:t> (= 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réseau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privé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ses</a:t>
            </a:r>
            <a:r>
              <a:rPr lang="en-US" baseline="0" dirty="0" smtClean="0"/>
              <a:t> parties </a:t>
            </a:r>
            <a:r>
              <a:rPr lang="en-US" baseline="0" dirty="0" err="1" smtClean="0"/>
              <a:t>arborescentes</a:t>
            </a:r>
            <a:r>
              <a:rPr lang="en-US" baseline="0" dirty="0" smtClean="0"/>
              <a:t>).</a:t>
            </a:r>
          </a:p>
          <a:p>
            <a:r>
              <a:rPr lang="en-US" baseline="0" dirty="0" err="1" smtClean="0"/>
              <a:t>Peut</a:t>
            </a:r>
            <a:r>
              <a:rPr lang="en-US" baseline="0" dirty="0" smtClean="0"/>
              <a:t>-on forcer la </a:t>
            </a:r>
            <a:r>
              <a:rPr lang="en-US" baseline="0" dirty="0" err="1" smtClean="0"/>
              <a:t>cible</a:t>
            </a:r>
            <a:r>
              <a:rPr lang="en-US" baseline="0" dirty="0" smtClean="0"/>
              <a:t> à </a:t>
            </a:r>
            <a:r>
              <a:rPr lang="en-US" baseline="0" dirty="0" err="1" smtClean="0"/>
              <a:t>utiliser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chacune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ses</a:t>
            </a:r>
            <a:r>
              <a:rPr lang="en-US" baseline="0" dirty="0" smtClean="0"/>
              <a:t> interfaces pour </a:t>
            </a:r>
            <a:r>
              <a:rPr lang="en-US" baseline="0" dirty="0" err="1" smtClean="0"/>
              <a:t>répondre</a:t>
            </a:r>
            <a:r>
              <a:rPr lang="en-US" baseline="0" dirty="0" smtClean="0"/>
              <a:t> à </a:t>
            </a:r>
            <a:r>
              <a:rPr lang="en-US" baseline="0" dirty="0" err="1" smtClean="0"/>
              <a:t>nos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moniteurs</a:t>
            </a:r>
            <a:r>
              <a:rPr lang="en-US" baseline="0" dirty="0" smtClean="0"/>
              <a:t> ?</a:t>
            </a:r>
          </a:p>
          <a:p>
            <a:r>
              <a:rPr lang="en-US" baseline="0" dirty="0" smtClean="0"/>
              <a:t>- OUI, </a:t>
            </a:r>
            <a:r>
              <a:rPr lang="en-US" baseline="0" dirty="0" err="1" smtClean="0"/>
              <a:t>sauf</a:t>
            </a:r>
            <a:r>
              <a:rPr lang="en-US" baseline="0" dirty="0" smtClean="0"/>
              <a:t> pour les interfaces qui </a:t>
            </a:r>
            <a:r>
              <a:rPr lang="en-US" baseline="0" dirty="0" err="1" smtClean="0"/>
              <a:t>sont</a:t>
            </a:r>
            <a:r>
              <a:rPr lang="en-US" baseline="0" dirty="0" smtClean="0"/>
              <a:t> “</a:t>
            </a:r>
            <a:r>
              <a:rPr lang="en-US" baseline="0" dirty="0" err="1" smtClean="0"/>
              <a:t>isolées</a:t>
            </a:r>
            <a:r>
              <a:rPr lang="en-US" baseline="0" dirty="0" smtClean="0"/>
              <a:t>” du </a:t>
            </a:r>
            <a:r>
              <a:rPr lang="en-US" baseline="0" dirty="0" err="1" smtClean="0"/>
              <a:t>reste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d’Internet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c’est</a:t>
            </a:r>
            <a:r>
              <a:rPr lang="en-US" baseline="0" dirty="0" smtClean="0"/>
              <a:t> à dire </a:t>
            </a:r>
            <a:r>
              <a:rPr lang="en-US" baseline="0" dirty="0" err="1" smtClean="0"/>
              <a:t>qu’elles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sont</a:t>
            </a:r>
            <a:r>
              <a:rPr lang="en-US" baseline="0" dirty="0" smtClean="0"/>
              <a:t> à la </a:t>
            </a:r>
            <a:r>
              <a:rPr lang="en-US" baseline="0" dirty="0" err="1" smtClean="0"/>
              <a:t>racine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d’une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partie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arborescente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càd</a:t>
            </a:r>
            <a:r>
              <a:rPr lang="en-US" baseline="0" dirty="0" smtClean="0"/>
              <a:t> interface </a:t>
            </a:r>
            <a:r>
              <a:rPr lang="en-US" baseline="0" dirty="0" err="1" smtClean="0"/>
              <a:t>tournée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vers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bord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689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considère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désormais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cible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dans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bord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La </a:t>
            </a:r>
            <a:r>
              <a:rPr lang="en-US" baseline="0" dirty="0" err="1" smtClean="0"/>
              <a:t>seule</a:t>
            </a:r>
            <a:r>
              <a:rPr lang="en-US" baseline="0" dirty="0" smtClean="0"/>
              <a:t> interface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l’on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peut</a:t>
            </a:r>
            <a:r>
              <a:rPr lang="en-US" baseline="0" dirty="0" smtClean="0"/>
              <a:t> observer </a:t>
            </a:r>
            <a:r>
              <a:rPr lang="en-US" baseline="0" dirty="0" err="1" smtClean="0"/>
              <a:t>est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l’unique</a:t>
            </a:r>
            <a:r>
              <a:rPr lang="en-US" baseline="0" dirty="0" smtClean="0"/>
              <a:t> interface </a:t>
            </a:r>
            <a:r>
              <a:rPr lang="en-US" baseline="0" dirty="0" err="1" smtClean="0"/>
              <a:t>tournée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vers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coeur</a:t>
            </a:r>
            <a:r>
              <a:rPr lang="en-US" baseline="0" dirty="0" smtClean="0"/>
              <a:t>. Les </a:t>
            </a:r>
            <a:r>
              <a:rPr lang="en-US" baseline="0" dirty="0" err="1" smtClean="0"/>
              <a:t>autres</a:t>
            </a:r>
            <a:r>
              <a:rPr lang="en-US" baseline="0" dirty="0" smtClean="0"/>
              <a:t> interfaces </a:t>
            </a:r>
            <a:r>
              <a:rPr lang="en-US" baseline="0" dirty="0" err="1" smtClean="0"/>
              <a:t>sont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isolées</a:t>
            </a:r>
            <a:r>
              <a:rPr lang="en-US" baseline="0" dirty="0" smtClean="0"/>
              <a:t> et ne </a:t>
            </a:r>
            <a:r>
              <a:rPr lang="en-US" baseline="0" dirty="0" err="1" smtClean="0"/>
              <a:t>sont</a:t>
            </a:r>
            <a:r>
              <a:rPr lang="en-US" baseline="0" dirty="0" smtClean="0"/>
              <a:t> pas </a:t>
            </a:r>
            <a:r>
              <a:rPr lang="en-US" baseline="0" dirty="0" err="1" smtClean="0"/>
              <a:t>visibles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depuis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notre</a:t>
            </a:r>
            <a:r>
              <a:rPr lang="en-US" baseline="0" dirty="0" smtClean="0"/>
              <a:t> ensemble de </a:t>
            </a:r>
            <a:r>
              <a:rPr lang="en-US" baseline="0" dirty="0" err="1" smtClean="0"/>
              <a:t>moniteurs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697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 </a:t>
            </a:r>
            <a:r>
              <a:rPr lang="en-US" dirty="0" err="1" smtClean="0"/>
              <a:t>cas</a:t>
            </a:r>
            <a:r>
              <a:rPr lang="en-US" dirty="0" smtClean="0"/>
              <a:t> </a:t>
            </a:r>
            <a:r>
              <a:rPr lang="en-US" dirty="0" err="1" smtClean="0"/>
              <a:t>particulier</a:t>
            </a:r>
            <a:r>
              <a:rPr lang="en-US" dirty="0" smtClean="0"/>
              <a:t> </a:t>
            </a:r>
            <a:r>
              <a:rPr lang="en-US" dirty="0" err="1" smtClean="0"/>
              <a:t>problématique</a:t>
            </a:r>
            <a:r>
              <a:rPr lang="en-US" dirty="0" smtClean="0"/>
              <a:t> : un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moniteur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trouve</a:t>
            </a:r>
            <a:r>
              <a:rPr lang="en-US" baseline="0" dirty="0" smtClean="0"/>
              <a:t> _</a:t>
            </a:r>
            <a:r>
              <a:rPr lang="en-US" baseline="0" dirty="0" err="1" smtClean="0"/>
              <a:t>exactement</a:t>
            </a:r>
            <a:r>
              <a:rPr lang="en-US" baseline="0" dirty="0" smtClean="0"/>
              <a:t>_ </a:t>
            </a:r>
            <a:r>
              <a:rPr lang="en-US" baseline="0" dirty="0" err="1" smtClean="0"/>
              <a:t>dans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partie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arborescente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d’Internet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dont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cible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racine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Alors</a:t>
            </a:r>
            <a:r>
              <a:rPr lang="en-US" baseline="0" dirty="0" smtClean="0"/>
              <a:t> on </a:t>
            </a:r>
            <a:r>
              <a:rPr lang="en-US" baseline="0" dirty="0" err="1" smtClean="0"/>
              <a:t>peut</a:t>
            </a:r>
            <a:r>
              <a:rPr lang="en-US" baseline="0" dirty="0" smtClean="0"/>
              <a:t> observer </a:t>
            </a:r>
            <a:r>
              <a:rPr lang="en-US" baseline="0" dirty="0" err="1" smtClean="0"/>
              <a:t>une</a:t>
            </a:r>
            <a:r>
              <a:rPr lang="en-US" baseline="0" dirty="0" smtClean="0"/>
              <a:t> interface </a:t>
            </a:r>
            <a:r>
              <a:rPr lang="en-US" baseline="0" dirty="0" err="1" smtClean="0"/>
              <a:t>tournée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vers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bord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697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l’on</a:t>
            </a:r>
            <a:r>
              <a:rPr lang="en-US" baseline="0" dirty="0" smtClean="0"/>
              <a:t> a un ensemble de </a:t>
            </a:r>
            <a:r>
              <a:rPr lang="en-US" baseline="0" dirty="0" err="1" smtClean="0"/>
              <a:t>moniteurs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suffisamment</a:t>
            </a:r>
            <a:r>
              <a:rPr lang="en-US" baseline="0" dirty="0" smtClean="0"/>
              <a:t> grand et </a:t>
            </a:r>
            <a:r>
              <a:rPr lang="en-US" baseline="0" dirty="0" err="1" smtClean="0"/>
              <a:t>bien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réparti</a:t>
            </a:r>
            <a:r>
              <a:rPr lang="en-US" baseline="0" dirty="0" smtClean="0"/>
              <a:t>,</a:t>
            </a:r>
          </a:p>
          <a:p>
            <a:r>
              <a:rPr lang="en-US" baseline="0" dirty="0" smtClean="0"/>
              <a:t>Si la </a:t>
            </a:r>
            <a:r>
              <a:rPr lang="en-US" baseline="0" dirty="0" err="1" smtClean="0"/>
              <a:t>cible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dans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coeur</a:t>
            </a:r>
            <a:r>
              <a:rPr lang="en-US" baseline="0" dirty="0" smtClean="0"/>
              <a:t> et </a:t>
            </a:r>
            <a:r>
              <a:rPr lang="en-US" baseline="0" dirty="0" err="1" smtClean="0"/>
              <a:t>répond</a:t>
            </a:r>
            <a:r>
              <a:rPr lang="en-US" baseline="0" dirty="0" smtClean="0"/>
              <a:t> à UDP Ping,</a:t>
            </a:r>
          </a:p>
          <a:p>
            <a:r>
              <a:rPr lang="en-US" baseline="0" dirty="0" smtClean="0"/>
              <a:t>Si on </a:t>
            </a:r>
            <a:r>
              <a:rPr lang="en-US" baseline="0" dirty="0" err="1" smtClean="0"/>
              <a:t>supprime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nos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résultats</a:t>
            </a:r>
            <a:r>
              <a:rPr lang="en-US" baseline="0" dirty="0" smtClean="0"/>
              <a:t> les interfaces “</a:t>
            </a:r>
            <a:r>
              <a:rPr lang="en-US" baseline="0" dirty="0" err="1" smtClean="0"/>
              <a:t>problématiques</a:t>
            </a:r>
            <a:r>
              <a:rPr lang="en-US" baseline="0" dirty="0" smtClean="0"/>
              <a:t>” (interface </a:t>
            </a:r>
            <a:r>
              <a:rPr lang="en-US" baseline="0" dirty="0" err="1" smtClean="0"/>
              <a:t>devant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moniteur</a:t>
            </a:r>
            <a:r>
              <a:rPr lang="en-US" baseline="0" dirty="0" smtClean="0"/>
              <a:t>),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Alors</a:t>
            </a:r>
            <a:r>
              <a:rPr lang="en-US" baseline="0" dirty="0" smtClean="0"/>
              <a:t> on </a:t>
            </a:r>
            <a:r>
              <a:rPr lang="en-US" baseline="0" dirty="0" err="1" smtClean="0"/>
              <a:t>obtient</a:t>
            </a:r>
            <a:r>
              <a:rPr lang="en-US" baseline="0" dirty="0" smtClean="0"/>
              <a:t> avec UDP Ping </a:t>
            </a:r>
            <a:r>
              <a:rPr lang="en-US" baseline="0" dirty="0" err="1" smtClean="0"/>
              <a:t>distribué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liste</a:t>
            </a:r>
            <a:r>
              <a:rPr lang="en-US" baseline="0" dirty="0" smtClean="0"/>
              <a:t> des interfaces </a:t>
            </a:r>
            <a:r>
              <a:rPr lang="en-US" baseline="0" dirty="0" err="1" smtClean="0"/>
              <a:t>tournées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vers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coeur</a:t>
            </a:r>
            <a:r>
              <a:rPr lang="en-US" baseline="0" dirty="0" smtClean="0"/>
              <a:t> de la </a:t>
            </a:r>
            <a:r>
              <a:rPr lang="en-US" baseline="0" dirty="0" err="1" smtClean="0"/>
              <a:t>cible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697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</a:t>
            </a:r>
            <a:r>
              <a:rPr lang="en-US" dirty="0" err="1" smtClean="0"/>
              <a:t>veut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caractériser</a:t>
            </a:r>
            <a:r>
              <a:rPr lang="en-US" baseline="0" dirty="0" smtClean="0"/>
              <a:t> les </a:t>
            </a:r>
            <a:r>
              <a:rPr lang="en-US" baseline="0" dirty="0" err="1" smtClean="0"/>
              <a:t>cibles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dans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coeur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Si </a:t>
            </a:r>
            <a:r>
              <a:rPr lang="en-US" baseline="0" dirty="0" err="1" smtClean="0"/>
              <a:t>une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cible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dans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coeur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alors</a:t>
            </a:r>
            <a:r>
              <a:rPr lang="en-US" baseline="0" dirty="0" smtClean="0"/>
              <a:t> on observe avec UDP Ping </a:t>
            </a:r>
            <a:r>
              <a:rPr lang="en-US" baseline="0" dirty="0" err="1" smtClean="0"/>
              <a:t>moins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deux</a:t>
            </a:r>
            <a:r>
              <a:rPr lang="en-US" baseline="0" dirty="0" smtClean="0"/>
              <a:t> interfaces </a:t>
            </a:r>
            <a:r>
              <a:rPr lang="en-US" baseline="0" dirty="0" err="1" smtClean="0"/>
              <a:t>tournées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vers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coeur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effet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n’avait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qu’une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seule</a:t>
            </a:r>
            <a:r>
              <a:rPr lang="en-US" baseline="0" dirty="0" smtClean="0"/>
              <a:t> interface </a:t>
            </a:r>
            <a:r>
              <a:rPr lang="en-US" baseline="0" dirty="0" err="1" smtClean="0"/>
              <a:t>tournée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vers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coeur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alors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serait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dans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bord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puisqu’elle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serait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l’arbre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dont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racine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l’autre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extrémité</a:t>
            </a:r>
            <a:r>
              <a:rPr lang="en-US" baseline="0" dirty="0" smtClean="0"/>
              <a:t> du lien </a:t>
            </a:r>
            <a:r>
              <a:rPr lang="en-US" baseline="0" dirty="0" err="1" smtClean="0"/>
              <a:t>auquel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cette</a:t>
            </a:r>
            <a:r>
              <a:rPr lang="en-US" baseline="0" dirty="0" smtClean="0"/>
              <a:t> interface </a:t>
            </a:r>
            <a:r>
              <a:rPr lang="en-US" baseline="0" dirty="0" err="1" smtClean="0"/>
              <a:t>est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rattachée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29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Structure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l’exposé</a:t>
            </a:r>
            <a:endParaRPr lang="en-US" baseline="0" dirty="0" smtClean="0"/>
          </a:p>
          <a:p>
            <a:pPr marL="228600" indent="-228600">
              <a:buAutoNum type="arabicParenR"/>
            </a:pPr>
            <a:r>
              <a:rPr lang="en-US" baseline="0" dirty="0" smtClean="0"/>
              <a:t>Introduction et </a:t>
            </a:r>
            <a:r>
              <a:rPr lang="en-US" baseline="0" dirty="0" err="1" smtClean="0"/>
              <a:t>positionnement</a:t>
            </a:r>
            <a:endParaRPr lang="en-US" baseline="0" dirty="0" smtClean="0"/>
          </a:p>
          <a:p>
            <a:pPr marL="228600" indent="-228600">
              <a:buAutoNum type="arabicParenR"/>
            </a:pPr>
            <a:r>
              <a:rPr lang="en-US" baseline="0" dirty="0" smtClean="0"/>
              <a:t>Contributions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Conclusions et perspectives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5309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Réciproquement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cible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dans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bord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Alors</a:t>
            </a:r>
            <a:r>
              <a:rPr lang="en-US" baseline="0" dirty="0" smtClean="0"/>
              <a:t> on observe </a:t>
            </a:r>
            <a:r>
              <a:rPr lang="en-US" baseline="0" dirty="0" err="1" smtClean="0"/>
              <a:t>une</a:t>
            </a:r>
            <a:r>
              <a:rPr lang="en-US" baseline="0" dirty="0" smtClean="0"/>
              <a:t> unique interface avec UDP Ping: son unique interface </a:t>
            </a:r>
            <a:r>
              <a:rPr lang="en-US" baseline="0" dirty="0" err="1" smtClean="0"/>
              <a:t>tournée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vers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coeur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effet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avait</a:t>
            </a:r>
            <a:r>
              <a:rPr lang="en-US" baseline="0" dirty="0" smtClean="0"/>
              <a:t> au </a:t>
            </a:r>
            <a:r>
              <a:rPr lang="en-US" baseline="0" dirty="0" err="1" smtClean="0"/>
              <a:t>moins</a:t>
            </a:r>
            <a:r>
              <a:rPr lang="en-US" baseline="0" dirty="0" smtClean="0"/>
              <a:t> 2, </a:t>
            </a:r>
            <a:r>
              <a:rPr lang="en-US" baseline="0" dirty="0" err="1" smtClean="0"/>
              <a:t>alors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serait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dans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coeur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710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Cas</a:t>
            </a:r>
            <a:r>
              <a:rPr lang="en-US" dirty="0" smtClean="0"/>
              <a:t> </a:t>
            </a:r>
            <a:r>
              <a:rPr lang="en-US" dirty="0" err="1" smtClean="0"/>
              <a:t>problématique</a:t>
            </a:r>
            <a:r>
              <a:rPr lang="en-US" dirty="0" smtClean="0"/>
              <a:t> : </a:t>
            </a:r>
            <a:r>
              <a:rPr lang="en-US" dirty="0" err="1" smtClean="0"/>
              <a:t>cible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le </a:t>
            </a:r>
            <a:r>
              <a:rPr lang="en-US" dirty="0" err="1" smtClean="0"/>
              <a:t>bord</a:t>
            </a:r>
            <a:r>
              <a:rPr lang="en-US" dirty="0" smtClean="0"/>
              <a:t> </a:t>
            </a:r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dont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l’une</a:t>
            </a:r>
            <a:r>
              <a:rPr lang="en-US" baseline="0" dirty="0" smtClean="0"/>
              <a:t> des interfaces se </a:t>
            </a:r>
            <a:r>
              <a:rPr lang="en-US" baseline="0" dirty="0" err="1" smtClean="0"/>
              <a:t>situe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sur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chemin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vers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coeur</a:t>
            </a:r>
            <a:r>
              <a:rPr lang="en-US" baseline="0" dirty="0" smtClean="0"/>
              <a:t> d’un </a:t>
            </a:r>
            <a:r>
              <a:rPr lang="en-US" baseline="0" dirty="0" err="1" smtClean="0"/>
              <a:t>moniteur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6631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UDP</a:t>
            </a:r>
            <a:r>
              <a:rPr lang="en-US" baseline="0" dirty="0" smtClean="0"/>
              <a:t> Explore : on </a:t>
            </a:r>
            <a:r>
              <a:rPr lang="en-US" baseline="0" dirty="0" err="1" smtClean="0"/>
              <a:t>va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mesurer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liste</a:t>
            </a:r>
            <a:r>
              <a:rPr lang="en-US" baseline="0" dirty="0" smtClean="0"/>
              <a:t> des interfaces </a:t>
            </a:r>
            <a:r>
              <a:rPr lang="en-US" baseline="0" dirty="0" err="1" smtClean="0"/>
              <a:t>tournées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vers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bord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_</a:t>
            </a:r>
            <a:r>
              <a:rPr lang="en-US" baseline="0" dirty="0" err="1" smtClean="0"/>
              <a:t>pourrait</a:t>
            </a:r>
            <a:r>
              <a:rPr lang="en-US" baseline="0" dirty="0" smtClean="0"/>
              <a:t>_ observer UDP Ping </a:t>
            </a:r>
            <a:r>
              <a:rPr lang="en-US" baseline="0" dirty="0" err="1" smtClean="0"/>
              <a:t>depuis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moniteur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(Description de </a:t>
            </a:r>
            <a:r>
              <a:rPr lang="en-US" baseline="0" dirty="0" err="1" smtClean="0"/>
              <a:t>l’algo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5993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Il </a:t>
            </a:r>
            <a:r>
              <a:rPr lang="en-US" dirty="0" err="1" smtClean="0"/>
              <a:t>suffit</a:t>
            </a:r>
            <a:r>
              <a:rPr lang="en-US" dirty="0" smtClean="0"/>
              <a:t> de </a:t>
            </a:r>
            <a:r>
              <a:rPr lang="en-US" dirty="0" err="1" smtClean="0"/>
              <a:t>supprimer</a:t>
            </a:r>
            <a:r>
              <a:rPr lang="en-US" dirty="0" smtClean="0"/>
              <a:t> de </a:t>
            </a:r>
            <a:r>
              <a:rPr lang="en-US" dirty="0" err="1" smtClean="0"/>
              <a:t>nos</a:t>
            </a:r>
            <a:r>
              <a:rPr lang="en-US" dirty="0" smtClean="0"/>
              <a:t> observations</a:t>
            </a:r>
            <a:r>
              <a:rPr lang="en-US" baseline="0" dirty="0" smtClean="0"/>
              <a:t> avec UDP Ping, la </a:t>
            </a:r>
            <a:r>
              <a:rPr lang="en-US" baseline="0" dirty="0" err="1" smtClean="0"/>
              <a:t>liste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toutes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ces</a:t>
            </a:r>
            <a:r>
              <a:rPr lang="en-US" baseline="0" dirty="0" smtClean="0"/>
              <a:t> interfaces, pour </a:t>
            </a:r>
            <a:r>
              <a:rPr lang="en-US" baseline="0" dirty="0" err="1" smtClean="0"/>
              <a:t>tous</a:t>
            </a:r>
            <a:r>
              <a:rPr lang="en-US" baseline="0" dirty="0" smtClean="0"/>
              <a:t> les </a:t>
            </a:r>
            <a:r>
              <a:rPr lang="en-US" baseline="0" dirty="0" err="1" smtClean="0"/>
              <a:t>moniteurs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5993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</a:t>
            </a:r>
            <a:r>
              <a:rPr lang="en-US" baseline="0" dirty="0" err="1" smtClean="0"/>
              <a:t>est</a:t>
            </a:r>
            <a:r>
              <a:rPr lang="en-US" baseline="0" dirty="0" smtClean="0"/>
              <a:t> capable de </a:t>
            </a:r>
            <a:r>
              <a:rPr lang="en-US" baseline="0" dirty="0" err="1" smtClean="0"/>
              <a:t>mesurer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degré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dans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coeur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d’une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cible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dans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coeur</a:t>
            </a:r>
            <a:r>
              <a:rPr lang="en-US" baseline="0" dirty="0" smtClean="0"/>
              <a:t>).</a:t>
            </a:r>
          </a:p>
          <a:p>
            <a:r>
              <a:rPr lang="en-US" baseline="0" dirty="0" smtClean="0"/>
              <a:t>On </a:t>
            </a:r>
            <a:r>
              <a:rPr lang="en-US" baseline="0" dirty="0" err="1" smtClean="0"/>
              <a:t>va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déduire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une</a:t>
            </a:r>
            <a:r>
              <a:rPr lang="en-US" baseline="0" dirty="0" smtClean="0"/>
              <a:t> distribution via </a:t>
            </a:r>
            <a:r>
              <a:rPr lang="en-US" baseline="0" dirty="0" err="1" smtClean="0"/>
              <a:t>échantillonage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5993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d’abord</a:t>
            </a:r>
            <a:r>
              <a:rPr lang="en-US" dirty="0" smtClean="0"/>
              <a:t> </a:t>
            </a:r>
            <a:r>
              <a:rPr lang="en-US" dirty="0" err="1" smtClean="0"/>
              <a:t>échantilloner</a:t>
            </a:r>
            <a:r>
              <a:rPr lang="en-US" baseline="0" dirty="0" smtClean="0"/>
              <a:t> des </a:t>
            </a:r>
            <a:r>
              <a:rPr lang="en-US" i="1" baseline="0" dirty="0" err="1" smtClean="0"/>
              <a:t>adresses</a:t>
            </a:r>
            <a:r>
              <a:rPr lang="en-US" i="0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1249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a </a:t>
            </a:r>
            <a:r>
              <a:rPr lang="en-US" dirty="0" err="1" smtClean="0"/>
              <a:t>échantilloné</a:t>
            </a:r>
            <a:r>
              <a:rPr lang="en-US" dirty="0" smtClean="0"/>
              <a:t> des </a:t>
            </a:r>
            <a:r>
              <a:rPr lang="en-US" dirty="0" err="1" smtClean="0"/>
              <a:t>adresses</a:t>
            </a:r>
            <a:r>
              <a:rPr lang="en-US" dirty="0" smtClean="0"/>
              <a:t>,</a:t>
            </a:r>
            <a:r>
              <a:rPr lang="en-US" baseline="0" dirty="0" smtClean="0"/>
              <a:t> pas des </a:t>
            </a:r>
            <a:r>
              <a:rPr lang="en-US" baseline="0" dirty="0" err="1" smtClean="0"/>
              <a:t>cibles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Il </a:t>
            </a:r>
            <a:r>
              <a:rPr lang="en-US" baseline="0" dirty="0" err="1" smtClean="0"/>
              <a:t>suffit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d’appliquer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formule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corretion</a:t>
            </a:r>
            <a:r>
              <a:rPr lang="en-US" baseline="0" dirty="0" smtClean="0"/>
              <a:t> du </a:t>
            </a:r>
            <a:r>
              <a:rPr lang="en-US" baseline="0" dirty="0" err="1" smtClean="0"/>
              <a:t>biais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2440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Validation de la </a:t>
            </a:r>
            <a:r>
              <a:rPr lang="en-US" dirty="0" err="1" smtClean="0"/>
              <a:t>méthode</a:t>
            </a:r>
            <a:r>
              <a:rPr lang="en-US" dirty="0" smtClean="0"/>
              <a:t> par des simulations : </a:t>
            </a:r>
            <a:r>
              <a:rPr lang="en-US" dirty="0" err="1" smtClean="0"/>
              <a:t>protocole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0899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err="1" smtClean="0"/>
              <a:t>Exemple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d’une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loi</a:t>
            </a:r>
            <a:r>
              <a:rPr lang="en-US" baseline="0" dirty="0" smtClean="0"/>
              <a:t> de Poisson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Même</a:t>
            </a:r>
            <a:r>
              <a:rPr lang="en-US" baseline="0" dirty="0" smtClean="0"/>
              <a:t> pour un </a:t>
            </a:r>
            <a:r>
              <a:rPr lang="en-US" baseline="0" dirty="0" err="1" smtClean="0"/>
              <a:t>très</a:t>
            </a:r>
            <a:r>
              <a:rPr lang="en-US" baseline="0" dirty="0" smtClean="0"/>
              <a:t> petit </a:t>
            </a:r>
            <a:r>
              <a:rPr lang="en-US" baseline="0" dirty="0" err="1" smtClean="0"/>
              <a:t>nombre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moniteurs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l’aspect</a:t>
            </a:r>
            <a:r>
              <a:rPr lang="en-US" baseline="0" dirty="0" smtClean="0"/>
              <a:t> de la distribution </a:t>
            </a:r>
            <a:r>
              <a:rPr lang="en-US" baseline="0" dirty="0" err="1" smtClean="0"/>
              <a:t>est</a:t>
            </a:r>
            <a:r>
              <a:rPr lang="en-US" baseline="0" dirty="0" smtClean="0"/>
              <a:t> correct (</a:t>
            </a:r>
            <a:r>
              <a:rPr lang="en-US" baseline="0" dirty="0" err="1" smtClean="0"/>
              <a:t>loi</a:t>
            </a:r>
            <a:r>
              <a:rPr lang="en-US" baseline="0" dirty="0" smtClean="0"/>
              <a:t> de Poisson -&gt; </a:t>
            </a:r>
            <a:r>
              <a:rPr lang="en-US" baseline="0" dirty="0" err="1" smtClean="0"/>
              <a:t>loi</a:t>
            </a:r>
            <a:r>
              <a:rPr lang="en-US" baseline="0" dirty="0" smtClean="0"/>
              <a:t> de Poisson)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augmentant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nombre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moniteurs</a:t>
            </a:r>
            <a:r>
              <a:rPr lang="en-US" baseline="0" dirty="0" smtClean="0"/>
              <a:t>, on </a:t>
            </a:r>
            <a:r>
              <a:rPr lang="en-US" baseline="0" dirty="0" err="1" smtClean="0"/>
              <a:t>augmente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précision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l’estimation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Avec un </a:t>
            </a:r>
            <a:r>
              <a:rPr lang="en-US" baseline="0" dirty="0" err="1" smtClean="0"/>
              <a:t>nombre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relativement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faible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moniteurs</a:t>
            </a:r>
            <a:r>
              <a:rPr lang="en-US" baseline="0" dirty="0" smtClean="0"/>
              <a:t> (800), la distribution </a:t>
            </a:r>
            <a:r>
              <a:rPr lang="en-US" baseline="0" dirty="0" err="1" smtClean="0"/>
              <a:t>observée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indiscernable</a:t>
            </a:r>
            <a:r>
              <a:rPr lang="en-US" baseline="0" dirty="0" smtClean="0"/>
              <a:t> de la distribution </a:t>
            </a:r>
            <a:r>
              <a:rPr lang="en-US" baseline="0" dirty="0" err="1" smtClean="0"/>
              <a:t>réelle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0899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Mesure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assez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rapide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l’étape</a:t>
            </a:r>
            <a:r>
              <a:rPr lang="en-US" baseline="0" dirty="0" smtClean="0"/>
              <a:t> longue </a:t>
            </a:r>
            <a:r>
              <a:rPr lang="en-US" baseline="0" dirty="0" err="1" smtClean="0"/>
              <a:t>est</a:t>
            </a:r>
            <a:r>
              <a:rPr lang="en-US" baseline="0" dirty="0" smtClean="0"/>
              <a:t> la construction de la </a:t>
            </a:r>
            <a:r>
              <a:rPr lang="en-US" baseline="0" dirty="0" err="1" smtClean="0"/>
              <a:t>liste</a:t>
            </a:r>
            <a:r>
              <a:rPr lang="en-US" baseline="0" dirty="0" smtClean="0"/>
              <a:t> car </a:t>
            </a:r>
            <a:r>
              <a:rPr lang="en-US" baseline="0" dirty="0" err="1" smtClean="0"/>
              <a:t>assez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peu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cibles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répondent</a:t>
            </a:r>
            <a:r>
              <a:rPr lang="en-US" baseline="0" dirty="0" smtClean="0"/>
              <a:t> à UDP Ping)</a:t>
            </a:r>
          </a:p>
          <a:p>
            <a:r>
              <a:rPr lang="en-US" baseline="0" dirty="0" smtClean="0"/>
              <a:t>Il </a:t>
            </a:r>
            <a:r>
              <a:rPr lang="en-US" baseline="0" dirty="0" err="1" smtClean="0"/>
              <a:t>reste</a:t>
            </a:r>
            <a:r>
              <a:rPr lang="en-US" baseline="0" dirty="0" smtClean="0"/>
              <a:t> 5600 </a:t>
            </a:r>
            <a:r>
              <a:rPr lang="en-US" baseline="0" dirty="0" err="1" smtClean="0"/>
              <a:t>cibles</a:t>
            </a:r>
            <a:r>
              <a:rPr lang="en-US" baseline="0" dirty="0" smtClean="0"/>
              <a:t> après </a:t>
            </a:r>
            <a:r>
              <a:rPr lang="en-US" baseline="0" dirty="0" err="1" smtClean="0"/>
              <a:t>tous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filtres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ce</a:t>
            </a:r>
            <a:r>
              <a:rPr lang="en-US" baseline="0" dirty="0" smtClean="0"/>
              <a:t> qui </a:t>
            </a:r>
            <a:r>
              <a:rPr lang="en-US" baseline="0" dirty="0" err="1" smtClean="0"/>
              <a:t>est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assez</a:t>
            </a:r>
            <a:r>
              <a:rPr lang="en-US" baseline="0" dirty="0" smtClean="0"/>
              <a:t> pour </a:t>
            </a:r>
            <a:r>
              <a:rPr lang="en-US" baseline="0" dirty="0" err="1" smtClean="0"/>
              <a:t>établir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une</a:t>
            </a:r>
            <a:r>
              <a:rPr lang="en-US" baseline="0" dirty="0" smtClean="0"/>
              <a:t> distribution </a:t>
            </a:r>
            <a:r>
              <a:rPr lang="en-US" baseline="0" dirty="0" err="1" smtClean="0"/>
              <a:t>statistiquement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significative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même</a:t>
            </a:r>
            <a:r>
              <a:rPr lang="en-US" baseline="0" dirty="0" smtClean="0"/>
              <a:t> pour </a:t>
            </a:r>
            <a:r>
              <a:rPr lang="en-US" baseline="0" dirty="0" err="1" smtClean="0"/>
              <a:t>une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loi</a:t>
            </a:r>
            <a:r>
              <a:rPr lang="en-US" baseline="0" dirty="0" smtClean="0"/>
              <a:t> de puissance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573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J’ai</a:t>
            </a:r>
            <a:r>
              <a:rPr lang="en-US" dirty="0" smtClean="0"/>
              <a:t> fait le </a:t>
            </a:r>
            <a:r>
              <a:rPr lang="en-US" dirty="0" err="1" smtClean="0"/>
              <a:t>choix</a:t>
            </a:r>
            <a:r>
              <a:rPr lang="en-US" dirty="0" smtClean="0"/>
              <a:t> de </a:t>
            </a:r>
            <a:r>
              <a:rPr lang="en-US" dirty="0" err="1" smtClean="0"/>
              <a:t>détailler</a:t>
            </a:r>
            <a:r>
              <a:rPr lang="en-US" dirty="0" smtClean="0"/>
              <a:t> </a:t>
            </a:r>
            <a:r>
              <a:rPr lang="en-US" dirty="0" err="1" smtClean="0"/>
              <a:t>nos</a:t>
            </a:r>
            <a:r>
              <a:rPr lang="en-US" dirty="0" smtClean="0"/>
              <a:t> contributions </a:t>
            </a:r>
            <a:r>
              <a:rPr lang="en-US" dirty="0" err="1" smtClean="0"/>
              <a:t>sur</a:t>
            </a:r>
            <a:r>
              <a:rPr lang="en-US" dirty="0" smtClean="0"/>
              <a:t> la distribution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degré</a:t>
            </a:r>
            <a:r>
              <a:rPr lang="en-US" baseline="0" dirty="0" smtClean="0"/>
              <a:t> des </a:t>
            </a:r>
            <a:r>
              <a:rPr lang="en-US" baseline="0" dirty="0" err="1" smtClean="0"/>
              <a:t>routeurs</a:t>
            </a:r>
            <a:r>
              <a:rPr lang="en-US" baseline="0" dirty="0" smtClean="0"/>
              <a:t> du </a:t>
            </a:r>
            <a:r>
              <a:rPr lang="en-US" baseline="0" dirty="0" err="1" smtClean="0"/>
              <a:t>coeur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dans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topologie</a:t>
            </a:r>
            <a:r>
              <a:rPr lang="en-US" baseline="0" dirty="0" smtClean="0"/>
              <a:t> physique; </a:t>
            </a:r>
            <a:r>
              <a:rPr lang="en-US" baseline="0" dirty="0" err="1" smtClean="0"/>
              <a:t>j’en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profiterai</a:t>
            </a:r>
            <a:r>
              <a:rPr lang="en-US" baseline="0" dirty="0" smtClean="0"/>
              <a:t> pour </a:t>
            </a:r>
            <a:r>
              <a:rPr lang="en-US" baseline="0" dirty="0" err="1" smtClean="0"/>
              <a:t>évoquer</a:t>
            </a:r>
            <a:r>
              <a:rPr lang="en-US" baseline="0" dirty="0" smtClean="0"/>
              <a:t>, sans </a:t>
            </a:r>
            <a:r>
              <a:rPr lang="en-US" baseline="0" dirty="0" err="1" smtClean="0"/>
              <a:t>rentrer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dans</a:t>
            </a:r>
            <a:r>
              <a:rPr lang="en-US" baseline="0" dirty="0" smtClean="0"/>
              <a:t> les </a:t>
            </a:r>
            <a:r>
              <a:rPr lang="en-US" baseline="0" dirty="0" err="1" smtClean="0"/>
              <a:t>détails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certaines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nos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autres</a:t>
            </a:r>
            <a:r>
              <a:rPr lang="en-US" baseline="0" dirty="0" smtClean="0"/>
              <a:t> contributions (</a:t>
            </a:r>
            <a:r>
              <a:rPr lang="en-US" baseline="0" dirty="0" err="1" smtClean="0"/>
              <a:t>topologie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logique</a:t>
            </a:r>
            <a:r>
              <a:rPr lang="en-US" baseline="0" dirty="0" smtClean="0"/>
              <a:t>, tables de transmission)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5309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Nous </a:t>
            </a:r>
            <a:r>
              <a:rPr lang="en-US" dirty="0" err="1" smtClean="0"/>
              <a:t>obtenons</a:t>
            </a:r>
            <a:r>
              <a:rPr lang="en-US" baseline="0" dirty="0" smtClean="0"/>
              <a:t> des </a:t>
            </a:r>
            <a:r>
              <a:rPr lang="en-US" baseline="0" dirty="0" err="1" smtClean="0"/>
              <a:t>résultats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cohérents</a:t>
            </a:r>
            <a:r>
              <a:rPr lang="en-US" baseline="0" dirty="0" smtClean="0"/>
              <a:t> entre </a:t>
            </a:r>
            <a:r>
              <a:rPr lang="en-US" baseline="0" dirty="0" err="1" smtClean="0"/>
              <a:t>nos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mesures</a:t>
            </a:r>
            <a:endParaRPr lang="en-US" baseline="0" dirty="0" smtClean="0"/>
          </a:p>
          <a:p>
            <a:r>
              <a:rPr lang="en-US" baseline="0" dirty="0" smtClean="0"/>
              <a:t>On </a:t>
            </a:r>
            <a:r>
              <a:rPr lang="en-US" baseline="0" dirty="0" err="1" smtClean="0"/>
              <a:t>n’observe</a:t>
            </a:r>
            <a:r>
              <a:rPr lang="en-US" baseline="0" dirty="0" smtClean="0"/>
              <a:t> pas de </a:t>
            </a:r>
            <a:r>
              <a:rPr lang="en-US" baseline="0" dirty="0" err="1" smtClean="0"/>
              <a:t>routeurs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très</a:t>
            </a:r>
            <a:r>
              <a:rPr lang="en-US" baseline="0" dirty="0" smtClean="0"/>
              <a:t> fort </a:t>
            </a:r>
            <a:r>
              <a:rPr lang="en-US" baseline="0" dirty="0" err="1" smtClean="0"/>
              <a:t>degré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sur</a:t>
            </a:r>
            <a:r>
              <a:rPr lang="en-US" baseline="0" dirty="0" smtClean="0"/>
              <a:t> 5600 </a:t>
            </a:r>
            <a:r>
              <a:rPr lang="en-US" baseline="0" dirty="0" err="1" smtClean="0"/>
              <a:t>cibles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cela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suggère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nombre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s’ils</a:t>
            </a:r>
            <a:r>
              <a:rPr lang="en-US" baseline="0" dirty="0" smtClean="0"/>
              <a:t> existent, </a:t>
            </a:r>
            <a:r>
              <a:rPr lang="en-US" baseline="0" dirty="0" err="1" smtClean="0"/>
              <a:t>est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très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faible</a:t>
            </a:r>
            <a:endParaRPr lang="en-US" baseline="0" dirty="0" smtClean="0"/>
          </a:p>
          <a:p>
            <a:r>
              <a:rPr lang="en-US" baseline="0" dirty="0" err="1" smtClean="0"/>
              <a:t>C’est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une</a:t>
            </a:r>
            <a:r>
              <a:rPr lang="en-US" baseline="0" dirty="0" smtClean="0"/>
              <a:t> estimation </a:t>
            </a:r>
            <a:r>
              <a:rPr lang="en-US" baseline="0" dirty="0" err="1" smtClean="0"/>
              <a:t>bien</a:t>
            </a:r>
            <a:r>
              <a:rPr lang="en-US" baseline="0" dirty="0" smtClean="0"/>
              <a:t> plus </a:t>
            </a:r>
            <a:r>
              <a:rPr lang="en-US" baseline="0" dirty="0" err="1" smtClean="0"/>
              <a:t>fiable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toutes</a:t>
            </a:r>
            <a:r>
              <a:rPr lang="en-US" baseline="0" dirty="0" smtClean="0"/>
              <a:t> les estimations </a:t>
            </a:r>
            <a:r>
              <a:rPr lang="en-US" baseline="0" dirty="0" err="1" smtClean="0"/>
              <a:t>précédentes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3258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Pour </a:t>
            </a:r>
            <a:r>
              <a:rPr lang="en-US" dirty="0" err="1" smtClean="0"/>
              <a:t>valider</a:t>
            </a:r>
            <a:r>
              <a:rPr lang="en-US" dirty="0" smtClean="0"/>
              <a:t> les </a:t>
            </a:r>
            <a:r>
              <a:rPr lang="en-US" dirty="0" err="1" smtClean="0"/>
              <a:t>résultats</a:t>
            </a:r>
            <a:r>
              <a:rPr lang="en-US" dirty="0" smtClean="0"/>
              <a:t>,</a:t>
            </a:r>
            <a:r>
              <a:rPr lang="en-US" baseline="0" dirty="0" smtClean="0"/>
              <a:t> on bootstrap, et on </a:t>
            </a:r>
            <a:r>
              <a:rPr lang="en-US" baseline="0" dirty="0" err="1" smtClean="0"/>
              <a:t>évalue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qualité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l’ensemble</a:t>
            </a:r>
            <a:r>
              <a:rPr lang="en-US" baseline="0" dirty="0" smtClean="0"/>
              <a:t> des </a:t>
            </a:r>
            <a:r>
              <a:rPr lang="en-US" baseline="0" dirty="0" err="1" smtClean="0"/>
              <a:t>moniteurs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1640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 </a:t>
            </a:r>
            <a:r>
              <a:rPr lang="en-US" dirty="0" err="1" smtClean="0"/>
              <a:t>limites</a:t>
            </a:r>
            <a:r>
              <a:rPr lang="en-US" dirty="0" smtClean="0"/>
              <a:t> techniques,</a:t>
            </a:r>
            <a:r>
              <a:rPr lang="en-US" baseline="0" dirty="0" smtClean="0"/>
              <a:t> et des </a:t>
            </a:r>
            <a:r>
              <a:rPr lang="en-US" baseline="0" dirty="0" err="1" smtClean="0"/>
              <a:t>limites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théoriques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7910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Structure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l’exposé</a:t>
            </a:r>
            <a:endParaRPr lang="en-US" baseline="0" dirty="0" smtClean="0"/>
          </a:p>
          <a:p>
            <a:pPr marL="228600" indent="-228600">
              <a:buAutoNum type="arabicParenR"/>
            </a:pPr>
            <a:r>
              <a:rPr lang="en-US" baseline="0" dirty="0" smtClean="0"/>
              <a:t>Introduction et </a:t>
            </a:r>
            <a:r>
              <a:rPr lang="en-US" baseline="0" dirty="0" err="1" smtClean="0"/>
              <a:t>positionnement</a:t>
            </a:r>
            <a:endParaRPr lang="en-US" baseline="0" dirty="0" smtClean="0"/>
          </a:p>
          <a:p>
            <a:pPr marL="228600" indent="-228600">
              <a:buAutoNum type="arabicParenR"/>
            </a:pPr>
            <a:r>
              <a:rPr lang="en-US" baseline="0" dirty="0" smtClean="0"/>
              <a:t>Contributions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Conclusions et perspectives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5309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Next: Conclusions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4080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Contributions à la </a:t>
            </a:r>
            <a:r>
              <a:rPr lang="en-US" dirty="0" err="1" smtClean="0"/>
              <a:t>fois</a:t>
            </a:r>
            <a:r>
              <a:rPr lang="en-US" dirty="0" smtClean="0"/>
              <a:t> </a:t>
            </a:r>
            <a:r>
              <a:rPr lang="en-US" dirty="0" err="1" smtClean="0"/>
              <a:t>conceptuelles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quantitatives</a:t>
            </a:r>
            <a:r>
              <a:rPr lang="en-US" baseline="0" dirty="0" smtClean="0"/>
              <a:t>, et </a:t>
            </a:r>
            <a:r>
              <a:rPr lang="en-US" baseline="0" dirty="0" err="1" smtClean="0"/>
              <a:t>qualitatives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4432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 </a:t>
            </a:r>
            <a:r>
              <a:rPr lang="en-US" dirty="0" err="1" smtClean="0"/>
              <a:t>très</a:t>
            </a:r>
            <a:r>
              <a:rPr lang="en-US" dirty="0" smtClean="0"/>
              <a:t> </a:t>
            </a:r>
            <a:r>
              <a:rPr lang="en-US" dirty="0" err="1" smtClean="0"/>
              <a:t>nombreuses</a:t>
            </a:r>
            <a:r>
              <a:rPr lang="en-US" dirty="0" smtClean="0"/>
              <a:t> perspectives,</a:t>
            </a:r>
            <a:r>
              <a:rPr lang="en-US" baseline="0" dirty="0" smtClean="0"/>
              <a:t> qui constituent </a:t>
            </a:r>
            <a:r>
              <a:rPr lang="en-US" baseline="0" dirty="0" err="1" smtClean="0"/>
              <a:t>une</a:t>
            </a:r>
            <a:r>
              <a:rPr lang="en-US" baseline="0" dirty="0" smtClean="0"/>
              <a:t> contribution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soi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784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034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Notre nouvelle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approche</a:t>
            </a:r>
            <a:r>
              <a:rPr lang="en-US" baseline="0" dirty="0" smtClean="0"/>
              <a:t> pour </a:t>
            </a:r>
            <a:r>
              <a:rPr lang="en-US" baseline="0" dirty="0" err="1" smtClean="0"/>
              <a:t>mesurer</a:t>
            </a:r>
            <a:r>
              <a:rPr lang="en-US" baseline="0" dirty="0" smtClean="0"/>
              <a:t> les </a:t>
            </a:r>
            <a:r>
              <a:rPr lang="en-US" baseline="0" dirty="0" err="1" smtClean="0"/>
              <a:t>propriétés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fondamentales</a:t>
            </a:r>
            <a:r>
              <a:rPr lang="en-US" baseline="0" dirty="0" smtClean="0"/>
              <a:t> de la </a:t>
            </a:r>
            <a:r>
              <a:rPr lang="en-US" baseline="0" dirty="0" err="1" smtClean="0"/>
              <a:t>topologie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d’Internet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1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Topologie</a:t>
            </a:r>
            <a:r>
              <a:rPr lang="en-US" dirty="0" smtClean="0"/>
              <a:t> </a:t>
            </a:r>
            <a:r>
              <a:rPr lang="en-US" dirty="0" err="1" smtClean="0"/>
              <a:t>d’Internet</a:t>
            </a:r>
            <a:r>
              <a:rPr lang="en-US" dirty="0" smtClean="0"/>
              <a:t> : le </a:t>
            </a:r>
            <a:r>
              <a:rPr lang="en-US" dirty="0" err="1" smtClean="0"/>
              <a:t>réseau</a:t>
            </a:r>
            <a:r>
              <a:rPr lang="en-US" dirty="0" smtClean="0"/>
              <a:t> des machines </a:t>
            </a:r>
            <a:r>
              <a:rPr lang="en-US" dirty="0" err="1" smtClean="0"/>
              <a:t>connectées</a:t>
            </a:r>
            <a:r>
              <a:rPr lang="en-US" dirty="0" smtClean="0"/>
              <a:t> à Internet et comment </a:t>
            </a:r>
            <a:r>
              <a:rPr lang="en-US" dirty="0" err="1" smtClean="0"/>
              <a:t>elles</a:t>
            </a:r>
            <a:r>
              <a:rPr lang="en-US" dirty="0" smtClean="0"/>
              <a:t> </a:t>
            </a:r>
            <a:r>
              <a:rPr lang="en-US" dirty="0" err="1" smtClean="0"/>
              <a:t>communiquent</a:t>
            </a:r>
            <a:r>
              <a:rPr lang="en-US" dirty="0" smtClean="0"/>
              <a:t> entre </a:t>
            </a:r>
            <a:r>
              <a:rPr lang="en-US" dirty="0" err="1" smtClean="0"/>
              <a:t>elles</a:t>
            </a:r>
            <a:endParaRPr lang="en-US" dirty="0" smtClean="0"/>
          </a:p>
          <a:p>
            <a:r>
              <a:rPr lang="en-US" dirty="0" err="1" smtClean="0"/>
              <a:t>Enjeux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majeurs</a:t>
            </a:r>
            <a:r>
              <a:rPr lang="en-US" baseline="0" dirty="0" smtClean="0"/>
              <a:t> à la </a:t>
            </a:r>
            <a:r>
              <a:rPr lang="en-US" baseline="0" dirty="0" err="1" smtClean="0"/>
              <a:t>fois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théoriques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théorie</a:t>
            </a:r>
            <a:r>
              <a:rPr lang="en-US" baseline="0" dirty="0" smtClean="0"/>
              <a:t> des </a:t>
            </a:r>
            <a:r>
              <a:rPr lang="en-US" baseline="0" dirty="0" err="1" smtClean="0"/>
              <a:t>graphes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réseaux</a:t>
            </a:r>
            <a:r>
              <a:rPr lang="en-US" baseline="0" dirty="0" smtClean="0"/>
              <a:t>…), </a:t>
            </a:r>
            <a:r>
              <a:rPr lang="en-US" baseline="0" dirty="0" err="1" smtClean="0"/>
              <a:t>industriels</a:t>
            </a:r>
            <a:r>
              <a:rPr lang="en-US" baseline="0" dirty="0" smtClean="0"/>
              <a:t> et </a:t>
            </a:r>
            <a:r>
              <a:rPr lang="en-US" baseline="0" dirty="0" err="1" smtClean="0"/>
              <a:t>économiques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politiques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78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Suite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logique</a:t>
            </a:r>
            <a:r>
              <a:rPr lang="en-US" baseline="0" dirty="0" smtClean="0"/>
              <a:t> des </a:t>
            </a:r>
            <a:r>
              <a:rPr lang="en-US" baseline="0" dirty="0" err="1" smtClean="0"/>
              <a:t>approches</a:t>
            </a:r>
            <a:r>
              <a:rPr lang="en-US" baseline="0" dirty="0" smtClean="0"/>
              <a:t> :</a:t>
            </a:r>
          </a:p>
          <a:p>
            <a:pPr marL="228600" indent="-228600">
              <a:buAutoNum type="arabicParenR"/>
            </a:pPr>
            <a:r>
              <a:rPr lang="en-US" baseline="0" dirty="0" err="1" smtClean="0"/>
              <a:t>D’abord</a:t>
            </a:r>
            <a:r>
              <a:rPr lang="en-US" baseline="0" dirty="0" smtClean="0"/>
              <a:t> on a fait des </a:t>
            </a:r>
            <a:r>
              <a:rPr lang="en-US" baseline="0" dirty="0" err="1" smtClean="0"/>
              <a:t>cartes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problème</a:t>
            </a:r>
            <a:r>
              <a:rPr lang="en-US" baseline="0" dirty="0" smtClean="0"/>
              <a:t> de passage à </a:t>
            </a:r>
            <a:r>
              <a:rPr lang="en-US" baseline="0" dirty="0" err="1" smtClean="0"/>
              <a:t>l’échelle</a:t>
            </a:r>
            <a:endParaRPr lang="en-US" baseline="0" dirty="0" smtClean="0"/>
          </a:p>
          <a:p>
            <a:pPr marL="228600" indent="-228600">
              <a:buAutoNum type="arabicParenR"/>
            </a:pPr>
            <a:r>
              <a:rPr lang="en-US" baseline="0" dirty="0" err="1" smtClean="0"/>
              <a:t>Ensuite</a:t>
            </a:r>
            <a:r>
              <a:rPr lang="en-US" baseline="0" dirty="0" smtClean="0"/>
              <a:t> on a fait des </a:t>
            </a:r>
            <a:r>
              <a:rPr lang="en-US" baseline="0" dirty="0" err="1" smtClean="0"/>
              <a:t>modèles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paramétriques</a:t>
            </a:r>
            <a:r>
              <a:rPr lang="en-US" baseline="0" dirty="0" smtClean="0"/>
              <a:t> -&gt; comment </a:t>
            </a:r>
            <a:r>
              <a:rPr lang="en-US" baseline="0" dirty="0" err="1" smtClean="0"/>
              <a:t>choisir</a:t>
            </a:r>
            <a:r>
              <a:rPr lang="en-US" baseline="0" dirty="0" smtClean="0"/>
              <a:t> les </a:t>
            </a:r>
            <a:r>
              <a:rPr lang="en-US" baseline="0" dirty="0" err="1" smtClean="0"/>
              <a:t>paramètres</a:t>
            </a:r>
            <a:r>
              <a:rPr lang="en-US" baseline="0" dirty="0" smtClean="0"/>
              <a:t> ?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On a fait des </a:t>
            </a:r>
            <a:r>
              <a:rPr lang="en-US" baseline="0" dirty="0" err="1" smtClean="0"/>
              <a:t>cartes</a:t>
            </a:r>
            <a:r>
              <a:rPr lang="en-US" baseline="0" dirty="0" smtClean="0"/>
              <a:t> du </a:t>
            </a:r>
            <a:r>
              <a:rPr lang="en-US" baseline="0" dirty="0" err="1" smtClean="0"/>
              <a:t>réseau</a:t>
            </a:r>
            <a:r>
              <a:rPr lang="en-US" baseline="0" dirty="0" smtClean="0"/>
              <a:t> pour </a:t>
            </a:r>
            <a:r>
              <a:rPr lang="en-US" baseline="0" dirty="0" err="1" smtClean="0"/>
              <a:t>trouver</a:t>
            </a:r>
            <a:r>
              <a:rPr lang="en-US" baseline="0" dirty="0" smtClean="0"/>
              <a:t> les </a:t>
            </a:r>
            <a:r>
              <a:rPr lang="en-US" baseline="0" dirty="0" err="1" smtClean="0"/>
              <a:t>paramètres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topologiques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problèmes</a:t>
            </a:r>
            <a:r>
              <a:rPr lang="en-US" baseline="0" dirty="0" smtClean="0"/>
              <a:t> techniques, </a:t>
            </a:r>
            <a:r>
              <a:rPr lang="en-US" baseline="0" dirty="0" err="1" smtClean="0"/>
              <a:t>biais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intrinsèque</a:t>
            </a:r>
            <a:r>
              <a:rPr lang="en-US" baseline="0" dirty="0" smtClean="0"/>
              <a:t>…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On </a:t>
            </a:r>
            <a:r>
              <a:rPr lang="en-US" baseline="0" dirty="0" err="1" smtClean="0"/>
              <a:t>mesure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directement</a:t>
            </a:r>
            <a:r>
              <a:rPr lang="en-US" baseline="0" dirty="0" smtClean="0"/>
              <a:t> les </a:t>
            </a:r>
            <a:r>
              <a:rPr lang="en-US" baseline="0" dirty="0" err="1" smtClean="0"/>
              <a:t>propriétés</a:t>
            </a:r>
            <a:r>
              <a:rPr lang="en-US" baseline="0" dirty="0" smtClean="0"/>
              <a:t> qui nous </a:t>
            </a:r>
            <a:r>
              <a:rPr lang="en-US" baseline="0" dirty="0" err="1" smtClean="0"/>
              <a:t>intéressent</a:t>
            </a:r>
            <a:r>
              <a:rPr lang="en-US" baseline="0" dirty="0" smtClean="0"/>
              <a:t>, sans passer par des </a:t>
            </a:r>
            <a:r>
              <a:rPr lang="en-US" baseline="0" dirty="0" err="1" smtClean="0"/>
              <a:t>cartes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454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Notre </a:t>
            </a:r>
            <a:r>
              <a:rPr lang="en-US" dirty="0" err="1" smtClean="0"/>
              <a:t>approche</a:t>
            </a:r>
            <a:r>
              <a:rPr lang="en-US" dirty="0" smtClean="0"/>
              <a:t> se </a:t>
            </a:r>
            <a:r>
              <a:rPr lang="en-US" dirty="0" err="1" smtClean="0"/>
              <a:t>focalise</a:t>
            </a:r>
            <a:r>
              <a:rPr lang="en-US" dirty="0" smtClean="0"/>
              <a:t> </a:t>
            </a:r>
            <a:r>
              <a:rPr lang="en-US" dirty="0" err="1" smtClean="0"/>
              <a:t>dès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départ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notre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objectif</a:t>
            </a:r>
            <a:r>
              <a:rPr lang="en-US" baseline="0" dirty="0" smtClean="0"/>
              <a:t> : </a:t>
            </a:r>
            <a:r>
              <a:rPr lang="en-US" baseline="0" dirty="0" err="1" smtClean="0"/>
              <a:t>obtenir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une</a:t>
            </a:r>
            <a:r>
              <a:rPr lang="en-US" baseline="0" dirty="0" smtClean="0"/>
              <a:t> estimation </a:t>
            </a:r>
            <a:r>
              <a:rPr lang="en-US" baseline="0" dirty="0" err="1" smtClean="0"/>
              <a:t>fiable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d’une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propriété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topologie</a:t>
            </a:r>
            <a:r>
              <a:rPr lang="en-US" baseline="0" dirty="0" smtClean="0"/>
              <a:t> du </a:t>
            </a:r>
            <a:r>
              <a:rPr lang="en-US" baseline="0" dirty="0" err="1" smtClean="0"/>
              <a:t>réseau</a:t>
            </a:r>
            <a:endParaRPr lang="en-US" baseline="0" dirty="0" smtClean="0"/>
          </a:p>
          <a:p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particulier</a:t>
            </a:r>
            <a:r>
              <a:rPr lang="en-US" baseline="0" dirty="0" smtClean="0"/>
              <a:t> 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Pas de carte </a:t>
            </a:r>
            <a:r>
              <a:rPr lang="en-US" baseline="0" dirty="0" err="1" smtClean="0"/>
              <a:t>intermédiaire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Méthode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validée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formellement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par des simulations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532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J’ai</a:t>
            </a:r>
            <a:r>
              <a:rPr lang="en-US" dirty="0" smtClean="0"/>
              <a:t> fait le </a:t>
            </a:r>
            <a:r>
              <a:rPr lang="en-US" dirty="0" err="1" smtClean="0"/>
              <a:t>choix</a:t>
            </a:r>
            <a:r>
              <a:rPr lang="en-US" dirty="0" smtClean="0"/>
              <a:t> de </a:t>
            </a:r>
            <a:r>
              <a:rPr lang="en-US" dirty="0" err="1" smtClean="0"/>
              <a:t>détailler</a:t>
            </a:r>
            <a:r>
              <a:rPr lang="en-US" dirty="0" smtClean="0"/>
              <a:t> </a:t>
            </a:r>
            <a:r>
              <a:rPr lang="en-US" dirty="0" err="1" smtClean="0"/>
              <a:t>mes</a:t>
            </a:r>
            <a:r>
              <a:rPr lang="en-US" dirty="0" smtClean="0"/>
              <a:t> contributions </a:t>
            </a:r>
            <a:r>
              <a:rPr lang="en-US" dirty="0" err="1" smtClean="0"/>
              <a:t>sur</a:t>
            </a:r>
            <a:r>
              <a:rPr lang="en-US" dirty="0" smtClean="0"/>
              <a:t> la distribution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degré</a:t>
            </a:r>
            <a:r>
              <a:rPr lang="en-US" baseline="0" dirty="0" smtClean="0"/>
              <a:t> des </a:t>
            </a:r>
            <a:r>
              <a:rPr lang="en-US" baseline="0" dirty="0" err="1" smtClean="0"/>
              <a:t>routeurs</a:t>
            </a:r>
            <a:r>
              <a:rPr lang="en-US" baseline="0" dirty="0" smtClean="0"/>
              <a:t> du </a:t>
            </a:r>
            <a:r>
              <a:rPr lang="en-US" baseline="0" dirty="0" err="1" smtClean="0"/>
              <a:t>coeur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dans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topologie</a:t>
            </a:r>
            <a:r>
              <a:rPr lang="en-US" baseline="0" dirty="0" smtClean="0"/>
              <a:t> physique; </a:t>
            </a:r>
            <a:r>
              <a:rPr lang="en-US" baseline="0" dirty="0" err="1" smtClean="0"/>
              <a:t>j’en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profiterai</a:t>
            </a:r>
            <a:r>
              <a:rPr lang="en-US" baseline="0" dirty="0" smtClean="0"/>
              <a:t> pour </a:t>
            </a:r>
            <a:r>
              <a:rPr lang="en-US" baseline="0" dirty="0" err="1" smtClean="0"/>
              <a:t>évoquer</a:t>
            </a:r>
            <a:r>
              <a:rPr lang="en-US" baseline="0" dirty="0" smtClean="0"/>
              <a:t>, sans </a:t>
            </a:r>
            <a:r>
              <a:rPr lang="en-US" baseline="0" dirty="0" err="1" smtClean="0"/>
              <a:t>rentrer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dans</a:t>
            </a:r>
            <a:r>
              <a:rPr lang="en-US" baseline="0" dirty="0" smtClean="0"/>
              <a:t> les </a:t>
            </a:r>
            <a:r>
              <a:rPr lang="en-US" baseline="0" dirty="0" err="1" smtClean="0"/>
              <a:t>détails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certaines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mes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autres</a:t>
            </a:r>
            <a:r>
              <a:rPr lang="en-US" baseline="0" dirty="0" smtClean="0"/>
              <a:t> contributions (</a:t>
            </a:r>
            <a:r>
              <a:rPr lang="en-US" baseline="0" dirty="0" err="1" smtClean="0"/>
              <a:t>topologie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logique</a:t>
            </a:r>
            <a:r>
              <a:rPr lang="en-US" baseline="0" dirty="0" smtClean="0"/>
              <a:t>, tables de transmission)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530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Contributions : </a:t>
            </a:r>
            <a:r>
              <a:rPr lang="en-US" dirty="0" err="1" smtClean="0"/>
              <a:t>topologie</a:t>
            </a:r>
            <a:r>
              <a:rPr lang="en-US" dirty="0" smtClean="0"/>
              <a:t> </a:t>
            </a:r>
            <a:r>
              <a:rPr lang="en-US" dirty="0" err="1" smtClean="0"/>
              <a:t>logique</a:t>
            </a:r>
            <a:r>
              <a:rPr lang="en-US" dirty="0" smtClean="0"/>
              <a:t> et </a:t>
            </a:r>
            <a:r>
              <a:rPr lang="en-US" dirty="0" err="1" smtClean="0"/>
              <a:t>topologie</a:t>
            </a:r>
            <a:r>
              <a:rPr lang="en-US" dirty="0" smtClean="0"/>
              <a:t> physique</a:t>
            </a:r>
          </a:p>
          <a:p>
            <a:r>
              <a:rPr lang="en-US" dirty="0" err="1" smtClean="0"/>
              <a:t>Détails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la </a:t>
            </a:r>
            <a:r>
              <a:rPr lang="en-US" dirty="0" err="1" smtClean="0"/>
              <a:t>topologie</a:t>
            </a:r>
            <a:r>
              <a:rPr lang="en-US" baseline="0" dirty="0" smtClean="0"/>
              <a:t> physique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81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5B4E8-ED17-4416-B292-41A4C82C09E9}" type="datetime1">
              <a:rPr lang="en-US" smtClean="0"/>
              <a:t>1/7/2015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2340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5785B-74A1-4797-9B73-E1721EBE945E}" type="datetime1">
              <a:rPr lang="en-US" smtClean="0"/>
              <a:t>1/7/2015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254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F485E-0290-41A0-BB0A-F2D21FE05E9A}" type="datetime1">
              <a:rPr lang="en-US" smtClean="0"/>
              <a:t>1/7/2015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2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DB83A-2B6D-412C-B2D3-96D5F904C34C}" type="datetime1">
              <a:rPr lang="en-US" smtClean="0"/>
              <a:t>1/7/2015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750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76C76-C9E5-4AA1-AD3D-9B70080AD5B6}" type="datetime1">
              <a:rPr lang="en-US" smtClean="0"/>
              <a:t>1/7/2015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85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68D1-7DD2-4C80-A155-12A0CF568E58}" type="datetime1">
              <a:rPr lang="en-US" smtClean="0"/>
              <a:t>1/7/2015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027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3179A-9403-4AD8-8AB7-7123F315843F}" type="datetime1">
              <a:rPr lang="en-US" smtClean="0"/>
              <a:t>1/7/2015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922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6AFF2-1D5A-4A64-8648-611884A43B00}" type="datetime1">
              <a:rPr lang="en-US" smtClean="0"/>
              <a:t>1/7/2015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765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58449-15E7-42E3-9238-F6D545D80107}" type="datetime1">
              <a:rPr lang="en-US" smtClean="0"/>
              <a:t>1/7/2015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51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009D0-252C-4036-B9E3-A4CE5920C496}" type="datetime1">
              <a:rPr lang="en-US" smtClean="0"/>
              <a:t>1/7/2015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367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AA99F-8A87-44A6-86F4-E58B85248DAF}" type="datetime1">
              <a:rPr lang="en-US" smtClean="0"/>
              <a:t>1/7/2015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28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E6771-EE60-48B7-A6B8-6EDC396FD4F0}" type="datetime1">
              <a:rPr lang="en-US" smtClean="0"/>
              <a:t>1/7/2015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36C63-0A5A-432F-8012-8D5406E78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78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9376"/>
            <a:ext cx="7772400" cy="1470025"/>
          </a:xfrm>
        </p:spPr>
        <p:txBody>
          <a:bodyPr>
            <a:normAutofit/>
          </a:bodyPr>
          <a:lstStyle/>
          <a:p>
            <a:r>
              <a:rPr lang="fr-FR" dirty="0" smtClean="0"/>
              <a:t>Une </a:t>
            </a:r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approche</a:t>
            </a:r>
            <a:r>
              <a:rPr lang="fr-FR" dirty="0" smtClean="0"/>
              <a:t> pour l’estimation fiable des propriétés de la topologie d’Internet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78189" y="3596252"/>
            <a:ext cx="1987622" cy="550912"/>
          </a:xfrm>
        </p:spPr>
        <p:txBody>
          <a:bodyPr>
            <a:normAutofit fontScale="92500"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Elie </a:t>
            </a:r>
            <a:r>
              <a:rPr lang="fr-F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Rotenberg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03548" y="4494017"/>
            <a:ext cx="8136904" cy="2031326"/>
            <a:chOff x="467544" y="4494018"/>
            <a:chExt cx="8136904" cy="2031325"/>
          </a:xfrm>
        </p:grpSpPr>
        <p:sp>
          <p:nvSpPr>
            <p:cNvPr id="6" name="TextBox 5"/>
            <p:cNvSpPr txBox="1"/>
            <p:nvPr/>
          </p:nvSpPr>
          <p:spPr>
            <a:xfrm>
              <a:off x="467544" y="4494019"/>
              <a:ext cx="1800200" cy="2031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Rapporteurs</a:t>
              </a:r>
            </a:p>
            <a:p>
              <a:endPara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  <a:p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Examinateurs</a:t>
              </a:r>
            </a:p>
            <a:p>
              <a:endPara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  <a:p>
              <a:endPara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  <a:p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Directeur</a:t>
              </a:r>
            </a:p>
            <a:p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Co-directeur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06815" y="4494019"/>
              <a:ext cx="2052228" cy="2031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Bertrand Jouve</a:t>
              </a:r>
            </a:p>
            <a:p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Jean-Jacques </a:t>
              </a:r>
              <a:r>
                <a:rPr lang="fr-FR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Pansiot</a:t>
              </a:r>
              <a:endPara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  <a:p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Clémence Magnien</a:t>
              </a:r>
            </a:p>
            <a:p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Pascal Mérindol</a:t>
              </a:r>
            </a:p>
            <a:p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Philippe </a:t>
              </a:r>
              <a:r>
                <a:rPr lang="fr-FR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Owezarski</a:t>
              </a:r>
              <a:endPara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  <a:p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Matthieu </a:t>
              </a:r>
              <a:r>
                <a:rPr lang="fr-FR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Latapy</a:t>
              </a:r>
              <a:endPara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  <a:p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Christophe </a:t>
              </a:r>
              <a:r>
                <a:rPr lang="fr-FR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Crespelle</a:t>
              </a:r>
              <a:endPara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598114" y="4494018"/>
              <a:ext cx="3006334" cy="2031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Directeur de recherches, CNRS</a:t>
              </a:r>
            </a:p>
            <a:p>
              <a:pPr algn="r"/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Professeur émérite, Strasbourg</a:t>
              </a:r>
              <a:endPara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  <a:p>
              <a:pPr algn="r"/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Chargée de recherches, CNRS</a:t>
              </a:r>
            </a:p>
            <a:p>
              <a:pPr algn="r"/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Maître de conférences, Strasbourg</a:t>
              </a:r>
              <a:endPara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  <a:p>
              <a:pPr algn="r"/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Directeur de recherches, CNRS</a:t>
              </a:r>
            </a:p>
            <a:p>
              <a:pPr algn="r"/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Directeur de recherches, CNRS</a:t>
              </a:r>
            </a:p>
            <a:p>
              <a:pPr algn="r"/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Maître de conférences, UCBL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712758" y="116633"/>
            <a:ext cx="5718489" cy="1315889"/>
            <a:chOff x="1712756" y="116632"/>
            <a:chExt cx="5718489" cy="1315889"/>
          </a:xfrm>
        </p:grpSpPr>
        <p:sp>
          <p:nvSpPr>
            <p:cNvPr id="4" name="TextBox 3"/>
            <p:cNvSpPr txBox="1"/>
            <p:nvPr/>
          </p:nvSpPr>
          <p:spPr>
            <a:xfrm>
              <a:off x="3425690" y="116632"/>
              <a:ext cx="22926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Thèse pour obtenir le grade de</a:t>
              </a:r>
              <a:endPara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12756" y="589911"/>
              <a:ext cx="57184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Docteur en sciences de l’Université Pierre et Marie Curie</a:t>
              </a:r>
              <a:endParaRPr lang="fr-F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812016" y="1124744"/>
              <a:ext cx="15199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spécialité Informatique</a:t>
              </a:r>
              <a:endPara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954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15616"/>
          </a:xfrm>
        </p:spPr>
        <p:txBody>
          <a:bodyPr>
            <a:normAutofit/>
          </a:bodyPr>
          <a:lstStyle/>
          <a:p>
            <a:r>
              <a:rPr lang="fr-FR" sz="4000" dirty="0" smtClean="0"/>
              <a:t>Topologie physique et topologie logique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906441" y="4587374"/>
            <a:ext cx="1617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Topologie physique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83979" y="4587374"/>
            <a:ext cx="1495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Topologie logique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2" descr="G:\misc\my-thesis\topo-physic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44" y="1844824"/>
            <a:ext cx="2545080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G:\misc\my-thesis\topo-logical-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368" y="1844824"/>
            <a:ext cx="2545080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:\misc\my-thesis\topo-logica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056" y="1844824"/>
            <a:ext cx="2545080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629762" y="4587374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Liens logiques induits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7544" y="5445224"/>
            <a:ext cx="2220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Machines physiques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Câbles</a:t>
            </a:r>
            <a:r>
              <a:rPr lang="en-US" dirty="0" smtClean="0"/>
              <a:t> (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équivalents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12160" y="5445224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Entités</a:t>
            </a:r>
            <a:r>
              <a:rPr lang="en-US" dirty="0" smtClean="0"/>
              <a:t> </a:t>
            </a:r>
            <a:r>
              <a:rPr lang="en-US" dirty="0" err="1" smtClean="0"/>
              <a:t>logiques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Communication </a:t>
            </a:r>
            <a:r>
              <a:rPr lang="en-US" dirty="0" err="1" smtClean="0"/>
              <a:t>en</a:t>
            </a:r>
            <a:r>
              <a:rPr lang="en-US" dirty="0" smtClean="0"/>
              <a:t> un </a:t>
            </a:r>
            <a:r>
              <a:rPr lang="en-US" dirty="0" err="1" smtClean="0"/>
              <a:t>saut</a:t>
            </a:r>
            <a:r>
              <a:rPr lang="en-US" dirty="0" smtClean="0"/>
              <a:t> IP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3089952" y="5588369"/>
            <a:ext cx="252028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84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93988"/>
            <a:ext cx="7772400" cy="1470025"/>
          </a:xfrm>
        </p:spPr>
        <p:txBody>
          <a:bodyPr>
            <a:normAutofit/>
          </a:bodyPr>
          <a:lstStyle/>
          <a:p>
            <a:r>
              <a:rPr lang="fr-FR" sz="3600" dirty="0" smtClean="0"/>
              <a:t>Distribution de degrés au niveau physique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4626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15616"/>
          </a:xfrm>
        </p:spPr>
        <p:txBody>
          <a:bodyPr>
            <a:normAutofit/>
          </a:bodyPr>
          <a:lstStyle/>
          <a:p>
            <a:r>
              <a:rPr lang="fr-FR" sz="4000" dirty="0" smtClean="0">
                <a:cs typeface="Consolas" panose="020B0609020204030204" pitchFamily="49" charset="0"/>
              </a:rPr>
              <a:t>UDP Ping</a:t>
            </a:r>
            <a:endParaRPr lang="en-US" sz="4000" dirty="0">
              <a:cs typeface="Consolas" panose="020B06090202040302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75656" y="3429000"/>
            <a:ext cx="624762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UDP Ping(</a:t>
            </a:r>
            <a:r>
              <a:rPr lang="fr-F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m,t</a:t>
            </a:r>
            <a:r>
              <a:rPr lang="fr-F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m envoie un message </a:t>
            </a:r>
            <a:r>
              <a:rPr lang="fr-FR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malformé à t</a:t>
            </a:r>
          </a:p>
          <a:p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 t reçoit </a:t>
            </a:r>
            <a:r>
              <a:rPr lang="fr-FR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(expéditeur: m)</a:t>
            </a:r>
            <a:endParaRPr lang="fr-FR" i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 t génère un message d’erreur </a:t>
            </a:r>
            <a:r>
              <a:rPr lang="fr-FR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t choisit son interface i pour envoyer </a:t>
            </a:r>
            <a:r>
              <a:rPr lang="fr-FR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Y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à m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m reçoit </a:t>
            </a:r>
            <a:r>
              <a:rPr lang="fr-FR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Y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(expéditeur: i)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74150" y="1340768"/>
            <a:ext cx="5195701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18005" y="5714092"/>
            <a:ext cx="4707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rgbClr val="FF0000"/>
                </a:solidFill>
              </a:rPr>
              <a:t>L’interface de réponse </a:t>
            </a:r>
            <a:r>
              <a:rPr lang="fr-FR" sz="2800" i="1" dirty="0" smtClean="0">
                <a:solidFill>
                  <a:srgbClr val="FF0000"/>
                </a:solidFill>
              </a:rPr>
              <a:t>i  </a:t>
            </a:r>
            <a:r>
              <a:rPr lang="fr-FR" sz="2800" dirty="0" smtClean="0">
                <a:solidFill>
                  <a:srgbClr val="FF0000"/>
                </a:solidFill>
              </a:rPr>
              <a:t>appartient à </a:t>
            </a:r>
            <a:r>
              <a:rPr lang="fr-FR" sz="2800" i="1" dirty="0" smtClean="0">
                <a:solidFill>
                  <a:srgbClr val="FF0000"/>
                </a:solidFill>
              </a:rPr>
              <a:t>t</a:t>
            </a:r>
            <a:r>
              <a:rPr lang="fr-FR" sz="2800" dirty="0" smtClean="0">
                <a:solidFill>
                  <a:srgbClr val="FF0000"/>
                </a:solidFill>
              </a:rPr>
              <a:t>.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50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15616"/>
          </a:xfrm>
        </p:spPr>
        <p:txBody>
          <a:bodyPr>
            <a:normAutofit/>
          </a:bodyPr>
          <a:lstStyle/>
          <a:p>
            <a:r>
              <a:rPr lang="fr-FR" sz="4000" dirty="0" smtClean="0">
                <a:cs typeface="Consolas" panose="020B0609020204030204" pitchFamily="49" charset="0"/>
              </a:rPr>
              <a:t>UDP Ping</a:t>
            </a:r>
            <a:endParaRPr lang="en-US" sz="4000" dirty="0">
              <a:cs typeface="Consolas" panose="020B06090202040302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75656" y="3429000"/>
            <a:ext cx="624762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UDP Ping(</a:t>
            </a:r>
            <a:r>
              <a:rPr lang="fr-F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m,t</a:t>
            </a:r>
            <a:r>
              <a:rPr lang="fr-F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m envoie un message </a:t>
            </a:r>
            <a:r>
              <a:rPr lang="fr-FR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malformé à t</a:t>
            </a:r>
          </a:p>
          <a:p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 t reçoit </a:t>
            </a:r>
            <a:r>
              <a:rPr lang="fr-FR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(expéditeur: m)</a:t>
            </a:r>
            <a:endParaRPr lang="fr-FR" i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 t génère un message d’erreur </a:t>
            </a:r>
            <a:r>
              <a:rPr lang="fr-FR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t choisit son interface i pour envoyer </a:t>
            </a:r>
            <a:r>
              <a:rPr lang="fr-FR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Y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à m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m reçoit </a:t>
            </a:r>
            <a:r>
              <a:rPr lang="fr-FR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Y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(expéditeur: i)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37985" y="5499229"/>
            <a:ext cx="50680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rgbClr val="FF0000"/>
                </a:solidFill>
              </a:rPr>
              <a:t>Des moniteurs distincts peuvent permettre d’observer des interfaces distinctes.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617" y="1052736"/>
            <a:ext cx="7874768" cy="225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09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15616"/>
          </a:xfrm>
        </p:spPr>
        <p:txBody>
          <a:bodyPr>
            <a:normAutofit/>
          </a:bodyPr>
          <a:lstStyle/>
          <a:p>
            <a:r>
              <a:rPr lang="fr-FR" sz="4000" dirty="0" smtClean="0"/>
              <a:t>UDP Ping distribué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14</a:t>
            </a:fld>
            <a:endParaRPr lang="en-US"/>
          </a:p>
        </p:txBody>
      </p:sp>
      <p:pic>
        <p:nvPicPr>
          <p:cNvPr id="2050" name="Picture 2" descr="G:\misc\my-thesis\udpping-mult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080" y="1043930"/>
            <a:ext cx="6147841" cy="461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77957" y="6021288"/>
            <a:ext cx="5188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Peut</a:t>
            </a:r>
            <a:r>
              <a:rPr lang="en-US" sz="2400" dirty="0" smtClean="0"/>
              <a:t>-on observer </a:t>
            </a:r>
            <a:r>
              <a:rPr lang="en-US" sz="2400" dirty="0" err="1" smtClean="0"/>
              <a:t>toutes</a:t>
            </a:r>
            <a:r>
              <a:rPr lang="en-US" sz="2400" dirty="0" smtClean="0"/>
              <a:t> les interfaces </a:t>
            </a:r>
            <a:r>
              <a:rPr lang="en-US" sz="2400" dirty="0" err="1" smtClean="0"/>
              <a:t>d’une</a:t>
            </a:r>
            <a:r>
              <a:rPr lang="en-US" sz="2400" dirty="0" smtClean="0"/>
              <a:t> </a:t>
            </a:r>
            <a:r>
              <a:rPr lang="en-US" sz="2400" dirty="0" err="1" smtClean="0"/>
              <a:t>cible</a:t>
            </a:r>
            <a:r>
              <a:rPr lang="en-US" sz="2400" dirty="0" smtClean="0"/>
              <a:t> 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201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15616"/>
          </a:xfrm>
        </p:spPr>
        <p:txBody>
          <a:bodyPr>
            <a:normAutofit/>
          </a:bodyPr>
          <a:lstStyle/>
          <a:p>
            <a:r>
              <a:rPr lang="fr-FR" sz="4000" dirty="0" smtClean="0"/>
              <a:t>Cas d’une cible dans le cœur</a:t>
            </a:r>
            <a:endParaRPr lang="en-US" sz="40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3564" y="1484784"/>
            <a:ext cx="5176874" cy="388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51720" y="5733256"/>
            <a:ext cx="5040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rgbClr val="0000FF"/>
                </a:solidFill>
              </a:rPr>
              <a:t>Les interfaces tournées vers le cœur</a:t>
            </a:r>
            <a:r>
              <a:rPr lang="fr-FR" sz="2000" dirty="0"/>
              <a:t> </a:t>
            </a:r>
            <a:r>
              <a:rPr lang="fr-FR" sz="2000" dirty="0" smtClean="0"/>
              <a:t>sont toutes observées.</a:t>
            </a:r>
          </a:p>
          <a:p>
            <a:r>
              <a:rPr lang="fr-FR" sz="2000" dirty="0" smtClean="0">
                <a:solidFill>
                  <a:srgbClr val="FF0000"/>
                </a:solidFill>
              </a:rPr>
              <a:t>Les interfaces tournées vers le bord</a:t>
            </a:r>
            <a:r>
              <a:rPr lang="fr-FR" sz="2000" dirty="0" smtClean="0"/>
              <a:t> ne sont pas observées.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51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15616"/>
          </a:xfrm>
        </p:spPr>
        <p:txBody>
          <a:bodyPr>
            <a:normAutofit/>
          </a:bodyPr>
          <a:lstStyle/>
          <a:p>
            <a:r>
              <a:rPr lang="fr-FR" sz="4000" dirty="0" smtClean="0"/>
              <a:t>Cas d’une cible dans le bord</a:t>
            </a:r>
            <a:endParaRPr lang="fr-FR" sz="40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3564" y="1484784"/>
            <a:ext cx="5176874" cy="388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fr-FR" smtClean="0"/>
              <a:t>16</a:t>
            </a:fld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2051720" y="5733256"/>
            <a:ext cx="5040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rgbClr val="0000FF"/>
                </a:solidFill>
              </a:rPr>
              <a:t>Les interfaces tournées vers le cœur</a:t>
            </a:r>
            <a:r>
              <a:rPr lang="fr-FR" sz="2000" dirty="0"/>
              <a:t> </a:t>
            </a:r>
            <a:r>
              <a:rPr lang="fr-FR" sz="2000" dirty="0" smtClean="0"/>
              <a:t>sont toutes observées.</a:t>
            </a:r>
          </a:p>
          <a:p>
            <a:r>
              <a:rPr lang="fr-FR" sz="2000" dirty="0" smtClean="0">
                <a:solidFill>
                  <a:srgbClr val="FF0000"/>
                </a:solidFill>
              </a:rPr>
              <a:t>Les interfaces tournées vers le bord</a:t>
            </a:r>
            <a:r>
              <a:rPr lang="fr-FR" sz="2000" dirty="0" smtClean="0"/>
              <a:t> ne sont pas observées.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5589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15616"/>
          </a:xfrm>
        </p:spPr>
        <p:txBody>
          <a:bodyPr>
            <a:normAutofit/>
          </a:bodyPr>
          <a:lstStyle/>
          <a:p>
            <a:r>
              <a:rPr lang="fr-FR" sz="4000" dirty="0" smtClean="0"/>
              <a:t>Cas problématique</a:t>
            </a:r>
            <a:endParaRPr lang="en-US" sz="40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3564" y="1484784"/>
            <a:ext cx="5176874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51720" y="5733256"/>
            <a:ext cx="5040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rgbClr val="0000FF"/>
                </a:solidFill>
              </a:rPr>
              <a:t>Les interfaces tournées vers le cœur</a:t>
            </a:r>
            <a:r>
              <a:rPr lang="fr-FR" sz="2000" dirty="0"/>
              <a:t> </a:t>
            </a:r>
            <a:r>
              <a:rPr lang="fr-FR" sz="2000" dirty="0" smtClean="0"/>
              <a:t>sont toutes observées.</a:t>
            </a:r>
          </a:p>
          <a:p>
            <a:r>
              <a:rPr lang="fr-FR" sz="2000" dirty="0" smtClean="0">
                <a:solidFill>
                  <a:srgbClr val="FF0000"/>
                </a:solidFill>
              </a:rPr>
              <a:t>L’une des interfaces tournées vers le bord</a:t>
            </a:r>
            <a:r>
              <a:rPr lang="fr-FR" sz="2000" dirty="0" smtClean="0"/>
              <a:t> est observée.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0305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15616"/>
          </a:xfrm>
        </p:spPr>
        <p:txBody>
          <a:bodyPr>
            <a:normAutofit/>
          </a:bodyPr>
          <a:lstStyle/>
          <a:p>
            <a:r>
              <a:rPr lang="fr-FR" sz="4000" dirty="0" smtClean="0"/>
              <a:t>Domaine de pertinence d’UDP Ping distribué</a:t>
            </a:r>
            <a:endParaRPr lang="fr-FR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fr-FR" smtClean="0"/>
              <a:t>18</a:t>
            </a:fld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843672" y="1936284"/>
            <a:ext cx="7456657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/>
              <a:t>Hypothèses</a:t>
            </a:r>
          </a:p>
          <a:p>
            <a:endParaRPr lang="fr-FR" sz="1400" dirty="0" smtClean="0"/>
          </a:p>
          <a:p>
            <a:pPr marL="457200" indent="-457200">
              <a:buFont typeface="+mj-lt"/>
              <a:buAutoNum type="arabicPeriod"/>
            </a:pPr>
            <a:r>
              <a:rPr lang="fr-FR" sz="2400" dirty="0" smtClean="0"/>
              <a:t>Notre ensemble de moniteurs est suffisamment grand et bien réparti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400" dirty="0" smtClean="0"/>
              <a:t>La cible est dans le cœur et répond à UDP Ping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400" dirty="0" smtClean="0"/>
              <a:t>On ignore les interfaces de réponse « problématiques »</a:t>
            </a:r>
          </a:p>
          <a:p>
            <a:endParaRPr lang="fr-FR" sz="2400" dirty="0" smtClean="0"/>
          </a:p>
          <a:p>
            <a:r>
              <a:rPr lang="fr-FR" sz="3200" dirty="0" smtClean="0"/>
              <a:t>Résultat</a:t>
            </a:r>
          </a:p>
          <a:p>
            <a:endParaRPr lang="fr-FR" sz="1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400" dirty="0" smtClean="0"/>
              <a:t>La liste des interfaces </a:t>
            </a:r>
            <a:r>
              <a:rPr lang="fr-FR" sz="2400" b="1" dirty="0" smtClean="0"/>
              <a:t>tournées vers le cœur</a:t>
            </a:r>
            <a:r>
              <a:rPr lang="fr-FR" sz="2400" dirty="0" smtClean="0"/>
              <a:t> de la cible.</a:t>
            </a:r>
          </a:p>
        </p:txBody>
      </p:sp>
    </p:spTree>
    <p:extLst>
      <p:ext uri="{BB962C8B-B14F-4D97-AF65-F5344CB8AC3E}">
        <p14:creationId xmlns:p14="http://schemas.microsoft.com/office/powerpoint/2010/main" val="280305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15616"/>
          </a:xfrm>
        </p:spPr>
        <p:txBody>
          <a:bodyPr>
            <a:normAutofit/>
          </a:bodyPr>
          <a:lstStyle/>
          <a:p>
            <a:r>
              <a:rPr lang="fr-FR" sz="4000" dirty="0" smtClean="0"/>
              <a:t>Caractérisation des cibles dans le cœur</a:t>
            </a:r>
            <a:endParaRPr lang="en-US" sz="4000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1948" y="1190724"/>
            <a:ext cx="5760105" cy="432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53675" y="6021288"/>
            <a:ext cx="7436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La cible </a:t>
            </a:r>
            <a:r>
              <a:rPr lang="fr-FR" sz="2000" i="1" dirty="0" smtClean="0"/>
              <a:t>t</a:t>
            </a:r>
            <a:r>
              <a:rPr lang="fr-FR" sz="2000" dirty="0" smtClean="0"/>
              <a:t>  est dans le cœur : on observe au moins deux interfaces tournées vers le cœur.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8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rmAutofit/>
          </a:bodyPr>
          <a:lstStyle/>
          <a:p>
            <a:r>
              <a:rPr lang="fr-FR" sz="3600" dirty="0" smtClean="0"/>
              <a:t>Organisation de l’exposé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349079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fr-FR" dirty="0" smtClean="0"/>
              <a:t>Une nouvelle approche de la métrologie d’Internet</a:t>
            </a:r>
          </a:p>
          <a:p>
            <a:pPr marL="514350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fr-FR" dirty="0" smtClean="0"/>
              <a:t>Contributions</a:t>
            </a:r>
          </a:p>
          <a:p>
            <a:pPr marL="914400" lvl="1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fr-FR" dirty="0" smtClean="0"/>
              <a:t>Topologie logique</a:t>
            </a:r>
          </a:p>
          <a:p>
            <a:pPr marL="914400" lvl="1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fr-FR" dirty="0" smtClean="0"/>
              <a:t>Topologie physique</a:t>
            </a:r>
          </a:p>
          <a:p>
            <a:pPr marL="1314450" lvl="2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fr-FR" dirty="0" smtClean="0"/>
              <a:t>Distribution de degré des routeurs du cœur</a:t>
            </a:r>
          </a:p>
          <a:p>
            <a:pPr marL="1314450" lvl="2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fr-FR" dirty="0" smtClean="0"/>
              <a:t>Tables de transmission</a:t>
            </a:r>
          </a:p>
          <a:p>
            <a:pPr marL="514350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fr-FR" dirty="0" smtClean="0"/>
              <a:t>Conclusions et perspectives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4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15616"/>
          </a:xfrm>
        </p:spPr>
        <p:txBody>
          <a:bodyPr>
            <a:normAutofit/>
          </a:bodyPr>
          <a:lstStyle/>
          <a:p>
            <a:r>
              <a:rPr lang="fr-FR" sz="4000" dirty="0" smtClean="0"/>
              <a:t>Caractérisation des cibles dans le cœur</a:t>
            </a:r>
            <a:endParaRPr lang="en-US" sz="4000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1948" y="1190724"/>
            <a:ext cx="5760105" cy="432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81461" y="6021288"/>
            <a:ext cx="69810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La cible </a:t>
            </a:r>
            <a:r>
              <a:rPr lang="fr-FR" sz="2000" i="1" dirty="0" smtClean="0"/>
              <a:t>t</a:t>
            </a:r>
            <a:r>
              <a:rPr lang="fr-FR" sz="2000" dirty="0" smtClean="0"/>
              <a:t>  est dans le bord : on observe une unique interface tournée vers le cœur.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6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15616"/>
          </a:xfrm>
        </p:spPr>
        <p:txBody>
          <a:bodyPr>
            <a:normAutofit/>
          </a:bodyPr>
          <a:lstStyle/>
          <a:p>
            <a:r>
              <a:rPr lang="fr-FR" sz="4000" dirty="0" smtClean="0"/>
              <a:t>Caractérisation des cibles dans le cœur</a:t>
            </a:r>
            <a:endParaRPr lang="en-US" sz="4000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1949" y="1190724"/>
            <a:ext cx="5760103" cy="432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32405" y="6021288"/>
            <a:ext cx="8279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Cas problématique : un moniteur est situé « derrière » une cible et deux interfaces sont observées.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0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15616"/>
          </a:xfrm>
        </p:spPr>
        <p:txBody>
          <a:bodyPr>
            <a:normAutofit/>
          </a:bodyPr>
          <a:lstStyle/>
          <a:p>
            <a:r>
              <a:rPr lang="fr-FR" sz="4000" dirty="0" smtClean="0"/>
              <a:t>Caractérisation des cibles problématiques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07188" y="4771018"/>
            <a:ext cx="75296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UDP Explore(m) </a:t>
            </a: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Pour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chaque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k à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partir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de 1,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envoyer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N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sondes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de TTL = k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vers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des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cibles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aléatoires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soit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baseline="-25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la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liste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des interfaces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ayant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répondu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tant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que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|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baseline="-25000" dirty="0" err="1"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| = 0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ou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|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baseline="-25000" dirty="0" err="1"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| = 1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Renvoyer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la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réunion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des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baseline="-25000" dirty="0" err="1"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1949" y="1167108"/>
            <a:ext cx="5760103" cy="384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18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15616"/>
          </a:xfrm>
        </p:spPr>
        <p:txBody>
          <a:bodyPr>
            <a:normAutofit/>
          </a:bodyPr>
          <a:lstStyle/>
          <a:p>
            <a:r>
              <a:rPr lang="fr-FR" sz="4000" dirty="0" smtClean="0"/>
              <a:t>Caractérisation des cibles problématiques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381462" y="5733256"/>
            <a:ext cx="8381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On obtient la liste des interfaces dans le bord observables par UDP Ping  depuis m.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1949" y="1167108"/>
            <a:ext cx="5760103" cy="384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097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0"/>
            <a:ext cx="8784976" cy="1115616"/>
          </a:xfrm>
        </p:spPr>
        <p:txBody>
          <a:bodyPr>
            <a:noAutofit/>
          </a:bodyPr>
          <a:lstStyle/>
          <a:p>
            <a:r>
              <a:rPr lang="fr-FR" sz="4000" dirty="0" smtClean="0"/>
              <a:t>Mesure du degré dans le cœur d’une cible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24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43672" y="1936284"/>
            <a:ext cx="7456657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/>
              <a:t>Hypothèses</a:t>
            </a:r>
          </a:p>
          <a:p>
            <a:endParaRPr lang="fr-FR" sz="1400" dirty="0" smtClean="0"/>
          </a:p>
          <a:p>
            <a:pPr marL="457200" indent="-457200">
              <a:buFont typeface="+mj-lt"/>
              <a:buAutoNum type="arabicPeriod"/>
            </a:pPr>
            <a:r>
              <a:rPr lang="fr-FR" sz="2400" dirty="0" smtClean="0"/>
              <a:t>Notre ensemble de moniteurs est suffisamment grand et bien réparti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400" dirty="0" smtClean="0"/>
              <a:t>La cible est dans le cœur et répond à UDP Ping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400" dirty="0" smtClean="0"/>
              <a:t>On ignore les interfaces de réponse « problématiques »</a:t>
            </a:r>
          </a:p>
          <a:p>
            <a:endParaRPr lang="fr-FR" sz="2400" dirty="0" smtClean="0"/>
          </a:p>
          <a:p>
            <a:r>
              <a:rPr lang="fr-FR" sz="3200" dirty="0" smtClean="0"/>
              <a:t>Résultat</a:t>
            </a:r>
          </a:p>
          <a:p>
            <a:endParaRPr lang="fr-FR" sz="1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400" dirty="0" smtClean="0"/>
              <a:t>La liste des interfaces </a:t>
            </a:r>
            <a:r>
              <a:rPr lang="fr-FR" sz="2400" b="1" dirty="0" smtClean="0"/>
              <a:t>tournées vers le cœur</a:t>
            </a:r>
            <a:r>
              <a:rPr lang="fr-FR" sz="2400" dirty="0" smtClean="0"/>
              <a:t> de la cible.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400" dirty="0" smtClean="0">
                <a:solidFill>
                  <a:srgbClr val="FF0000"/>
                </a:solidFill>
              </a:rPr>
              <a:t>Le nombre de ces interfaces est le </a:t>
            </a:r>
            <a:r>
              <a:rPr lang="fr-FR" sz="2400" b="1" dirty="0" smtClean="0">
                <a:solidFill>
                  <a:srgbClr val="FF0000"/>
                </a:solidFill>
              </a:rPr>
              <a:t>degré dans le cœur</a:t>
            </a:r>
            <a:r>
              <a:rPr lang="fr-FR" sz="2400" dirty="0" smtClean="0">
                <a:solidFill>
                  <a:srgbClr val="FF0000"/>
                </a:solidFill>
              </a:rPr>
              <a:t> de la cible.</a:t>
            </a:r>
          </a:p>
        </p:txBody>
      </p:sp>
    </p:spTree>
    <p:extLst>
      <p:ext uri="{BB962C8B-B14F-4D97-AF65-F5344CB8AC3E}">
        <p14:creationId xmlns:p14="http://schemas.microsoft.com/office/powerpoint/2010/main" val="152046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15616"/>
          </a:xfrm>
        </p:spPr>
        <p:txBody>
          <a:bodyPr>
            <a:normAutofit/>
          </a:bodyPr>
          <a:lstStyle/>
          <a:p>
            <a:r>
              <a:rPr lang="fr-FR" sz="3600" dirty="0" smtClean="0"/>
              <a:t>Echantillonnage d’adresses de routeurs du cœur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455072" y="1750367"/>
            <a:ext cx="8233857" cy="3357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fr-FR" sz="2400" dirty="0" smtClean="0"/>
              <a:t>Effectuer un tirage aléatoire uniforme d’entiers de 32 bits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fr-FR" sz="2400" dirty="0" smtClean="0"/>
              <a:t>Supprimer les entiers ne correspondant pas à des adresses valides (RFC)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fr-FR" sz="2400" dirty="0" smtClean="0"/>
              <a:t>Exécuter UDP Explore depuis chaque moniteur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fr-FR" sz="2400" dirty="0" smtClean="0"/>
              <a:t>Exécuter UDP Ping depuis chaque moniteur vers chacune des adresses valides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fr-FR" sz="2400" dirty="0" smtClean="0"/>
              <a:t>Supprimer les interfaces observées par UDP Explore des résultats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fr-FR" sz="2400" dirty="0" smtClean="0"/>
              <a:t>Supprimer les cibles ayant moins de 2 interfaces dans le cœur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78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15616"/>
          </a:xfrm>
        </p:spPr>
        <p:txBody>
          <a:bodyPr>
            <a:normAutofit/>
          </a:bodyPr>
          <a:lstStyle/>
          <a:p>
            <a:r>
              <a:rPr lang="fr-FR" sz="4000" dirty="0" smtClean="0"/>
              <a:t>Correction du biais de sélection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1529662" y="1556792"/>
            <a:ext cx="6084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 smtClean="0"/>
              <a:t>Echantilloner</a:t>
            </a:r>
            <a:r>
              <a:rPr lang="fr-FR" sz="2400" dirty="0" smtClean="0"/>
              <a:t> des </a:t>
            </a:r>
            <a:r>
              <a:rPr lang="fr-FR" sz="2400" b="1" dirty="0" smtClean="0"/>
              <a:t>adresses</a:t>
            </a:r>
            <a:r>
              <a:rPr lang="fr-FR" sz="2400" dirty="0" smtClean="0"/>
              <a:t>  </a:t>
            </a:r>
            <a:r>
              <a:rPr lang="fr-FR" sz="2400" dirty="0" smtClean="0">
                <a:latin typeface="Open Sans Condensed Light"/>
                <a:ea typeface="Open Sans Condensed Light"/>
                <a:cs typeface="Open Sans Condensed Light"/>
              </a:rPr>
              <a:t>≠  </a:t>
            </a:r>
            <a:r>
              <a:rPr lang="fr-FR" sz="2400" dirty="0" err="1" smtClean="0">
                <a:latin typeface="Open Sans Condensed Light"/>
                <a:ea typeface="Open Sans Condensed Light"/>
                <a:cs typeface="Open Sans Condensed Light"/>
              </a:rPr>
              <a:t>échantilloner</a:t>
            </a:r>
            <a:r>
              <a:rPr lang="fr-FR" sz="2400" dirty="0" smtClean="0">
                <a:latin typeface="Open Sans Condensed Light"/>
                <a:ea typeface="Open Sans Condensed Light"/>
                <a:cs typeface="Open Sans Condensed Light"/>
              </a:rPr>
              <a:t> des </a:t>
            </a:r>
            <a:r>
              <a:rPr lang="fr-FR" sz="2400" b="1" dirty="0" smtClean="0">
                <a:latin typeface="Open Sans Condensed Light"/>
                <a:ea typeface="Open Sans Condensed Light"/>
                <a:cs typeface="Open Sans Condensed Light"/>
              </a:rPr>
              <a:t>routeurs</a:t>
            </a:r>
            <a:endParaRPr lang="fr-FR" sz="2400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94341" y="2564904"/>
            <a:ext cx="79553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Sélection uniforme sur les adresses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Probabilité de tirage d’un routeur = </a:t>
            </a:r>
            <a:r>
              <a:rPr lang="fr-FR" sz="2400" dirty="0" err="1" smtClean="0"/>
              <a:t>proportionelle</a:t>
            </a:r>
            <a:r>
              <a:rPr lang="fr-FR" sz="2400" dirty="0" smtClean="0"/>
              <a:t> à son nombre d’adresses</a:t>
            </a:r>
          </a:p>
          <a:p>
            <a:pPr marL="285750" indent="-285750">
              <a:buFontTx/>
              <a:buChar char="-"/>
            </a:pPr>
            <a:endParaRPr lang="fr-FR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400" dirty="0" smtClean="0"/>
              <a:t>Transformation de correction du biais :</a:t>
            </a:r>
            <a:endParaRPr lang="en-US" sz="2400" dirty="0"/>
          </a:p>
        </p:txBody>
      </p:sp>
      <p:pic>
        <p:nvPicPr>
          <p:cNvPr id="2050" name="Picture 2" descr="G:\misc\my-thesis\bias-correction-formul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4293096"/>
            <a:ext cx="401955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46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15616"/>
          </a:xfrm>
        </p:spPr>
        <p:txBody>
          <a:bodyPr>
            <a:normAutofit/>
          </a:bodyPr>
          <a:lstStyle/>
          <a:p>
            <a:r>
              <a:rPr lang="fr-FR" sz="4000" dirty="0" smtClean="0"/>
              <a:t>Validation de la méthode : protocole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206880" y="1823913"/>
            <a:ext cx="633776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fr-FR" sz="2400" dirty="0" smtClean="0"/>
              <a:t>Générer des graphes aléatoires selon des modèles usuels</a:t>
            </a:r>
          </a:p>
          <a:p>
            <a:pPr marL="228600" indent="-228600">
              <a:buFont typeface="+mj-lt"/>
              <a:buAutoNum type="arabicParenR"/>
            </a:pPr>
            <a:endParaRPr lang="fr-FR" dirty="0" smtClean="0"/>
          </a:p>
          <a:p>
            <a:pPr marL="457200" indent="-457200">
              <a:buFont typeface="+mj-lt"/>
              <a:buAutoNum type="arabicParenR"/>
            </a:pPr>
            <a:r>
              <a:rPr lang="fr-FR" sz="2400" dirty="0" smtClean="0"/>
              <a:t>Tirer un grand nombre de nœuds, les </a:t>
            </a:r>
            <a:r>
              <a:rPr lang="fr-FR" sz="2400" i="1" dirty="0" smtClean="0"/>
              <a:t>moniteurs</a:t>
            </a:r>
          </a:p>
          <a:p>
            <a:pPr marL="228600" indent="-228600">
              <a:buFont typeface="+mj-lt"/>
              <a:buAutoNum type="arabicParenR"/>
            </a:pPr>
            <a:endParaRPr lang="fr-FR" dirty="0" smtClean="0"/>
          </a:p>
          <a:p>
            <a:pPr marL="457200" indent="-457200">
              <a:buFont typeface="+mj-lt"/>
              <a:buAutoNum type="arabicParenR"/>
            </a:pPr>
            <a:r>
              <a:rPr lang="fr-FR" sz="2400" dirty="0" smtClean="0"/>
              <a:t>Considérer que </a:t>
            </a:r>
            <a:r>
              <a:rPr lang="fr-FR" sz="2400" i="1" dirty="0" smtClean="0"/>
              <a:t>tous les nœuds  </a:t>
            </a:r>
            <a:r>
              <a:rPr lang="fr-FR" sz="2400" dirty="0" smtClean="0"/>
              <a:t>sont des cibles</a:t>
            </a:r>
          </a:p>
          <a:p>
            <a:pPr marL="228600" indent="-228600">
              <a:buFont typeface="+mj-lt"/>
              <a:buAutoNum type="arabicParenR"/>
            </a:pPr>
            <a:endParaRPr lang="fr-FR" dirty="0" smtClean="0"/>
          </a:p>
          <a:p>
            <a:pPr marL="457200" indent="-457200">
              <a:buFont typeface="+mj-lt"/>
              <a:buAutoNum type="arabicParenR"/>
            </a:pPr>
            <a:r>
              <a:rPr lang="fr-FR" sz="2400" dirty="0" smtClean="0"/>
              <a:t>Simuler </a:t>
            </a:r>
            <a:r>
              <a:rPr lang="fr-FR" sz="2400" i="1" dirty="0" smtClean="0"/>
              <a:t>UDP Ping  </a:t>
            </a:r>
            <a:r>
              <a:rPr lang="fr-FR" sz="2400" dirty="0" smtClean="0"/>
              <a:t>par des plus courts chemins</a:t>
            </a:r>
          </a:p>
          <a:p>
            <a:pPr marL="228600" indent="-228600">
              <a:buFont typeface="+mj-lt"/>
              <a:buAutoNum type="arabicParenR"/>
            </a:pPr>
            <a:endParaRPr lang="fr-FR" dirty="0" smtClean="0"/>
          </a:p>
          <a:p>
            <a:pPr marL="457200" indent="-457200">
              <a:buFont typeface="+mj-lt"/>
              <a:buAutoNum type="arabicParenR"/>
            </a:pPr>
            <a:r>
              <a:rPr lang="fr-FR" sz="2400" dirty="0" smtClean="0"/>
              <a:t>Calculer le degré de chaque cible</a:t>
            </a:r>
          </a:p>
          <a:p>
            <a:pPr marL="228600" indent="-228600">
              <a:buFont typeface="+mj-lt"/>
              <a:buAutoNum type="arabicParenR"/>
            </a:pPr>
            <a:endParaRPr lang="fr-FR" dirty="0" smtClean="0"/>
          </a:p>
          <a:p>
            <a:pPr marL="457200" indent="-457200">
              <a:buFont typeface="+mj-lt"/>
              <a:buAutoNum type="arabicParenR"/>
            </a:pPr>
            <a:r>
              <a:rPr lang="fr-FR" sz="2400" dirty="0" smtClean="0"/>
              <a:t>Comparer les distributions de degrés mesurée et réelle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23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15616"/>
          </a:xfrm>
        </p:spPr>
        <p:txBody>
          <a:bodyPr>
            <a:normAutofit/>
          </a:bodyPr>
          <a:lstStyle/>
          <a:p>
            <a:r>
              <a:rPr lang="fr-FR" sz="4000" dirty="0" smtClean="0"/>
              <a:t>Validation de la méthode : résultats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28</a:t>
            </a:fld>
            <a:endParaRPr lang="en-US"/>
          </a:p>
        </p:txBody>
      </p:sp>
      <p:pic>
        <p:nvPicPr>
          <p:cNvPr id="3074" name="Picture 2" descr="G:\misc\my-thesis\udpping-simuls-poiss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56" y="1291679"/>
            <a:ext cx="7507288" cy="48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82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15616"/>
          </a:xfrm>
        </p:spPr>
        <p:txBody>
          <a:bodyPr>
            <a:normAutofit/>
          </a:bodyPr>
          <a:lstStyle/>
          <a:p>
            <a:r>
              <a:rPr lang="fr-FR" sz="4000" dirty="0" smtClean="0"/>
              <a:t>Mesure réelle sur </a:t>
            </a:r>
            <a:r>
              <a:rPr lang="fr-FR" sz="4000" dirty="0" err="1" smtClean="0"/>
              <a:t>PlanetLab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018880" y="1823913"/>
            <a:ext cx="728096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dirty="0" smtClean="0"/>
              <a:t>700 moniteurs initialement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dirty="0" smtClean="0"/>
              <a:t>3</a:t>
            </a:r>
            <a:r>
              <a:rPr lang="fr-FR" sz="3200" dirty="0" smtClean="0">
                <a:ea typeface="Open Sans Condensed Light"/>
                <a:cs typeface="Open Sans Condensed Light"/>
              </a:rPr>
              <a:t>•</a:t>
            </a:r>
            <a:r>
              <a:rPr lang="fr-FR" sz="3200" dirty="0" smtClean="0"/>
              <a:t>10</a:t>
            </a:r>
            <a:r>
              <a:rPr lang="fr-FR" sz="3200" baseline="30000" dirty="0" smtClean="0"/>
              <a:t>6</a:t>
            </a:r>
            <a:r>
              <a:rPr lang="fr-FR" sz="3200" dirty="0" smtClean="0"/>
              <a:t> cibles initiales échantillonnées en 10 heures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dirty="0" smtClean="0"/>
              <a:t>Mesure répétée 3 fois, chacune durant 4 heures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dirty="0" smtClean="0"/>
              <a:t>5600 cibles dans le cœur après filtrage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66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rmAutofit/>
          </a:bodyPr>
          <a:lstStyle/>
          <a:p>
            <a:r>
              <a:rPr lang="fr-FR" sz="3600" dirty="0" smtClean="0"/>
              <a:t>Organisation de l’exposé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349079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fr-FR" dirty="0" smtClean="0"/>
              <a:t>Une nouvelle approche de la métrologie d’Internet</a:t>
            </a:r>
          </a:p>
          <a:p>
            <a:pPr marL="514350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fr-FR" dirty="0" smtClean="0"/>
              <a:t>Contributions</a:t>
            </a:r>
          </a:p>
          <a:p>
            <a:pPr marL="914400" lvl="1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fr-FR" dirty="0" smtClean="0"/>
              <a:t>Topologie logique</a:t>
            </a:r>
          </a:p>
          <a:p>
            <a:pPr marL="914400" lvl="1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fr-FR" dirty="0" smtClean="0">
                <a:solidFill>
                  <a:srgbClr val="FF0000"/>
                </a:solidFill>
              </a:rPr>
              <a:t>Topologie physique</a:t>
            </a:r>
          </a:p>
          <a:p>
            <a:pPr marL="1314450" lvl="2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fr-FR" dirty="0" smtClean="0">
                <a:solidFill>
                  <a:srgbClr val="FF0000"/>
                </a:solidFill>
              </a:rPr>
              <a:t>Distribution de degré des routeurs du cœur</a:t>
            </a:r>
          </a:p>
          <a:p>
            <a:pPr marL="1314450" lvl="2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fr-FR" dirty="0" smtClean="0"/>
              <a:t>Tables de transmission</a:t>
            </a:r>
          </a:p>
          <a:p>
            <a:pPr marL="514350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fr-FR" dirty="0" smtClean="0"/>
              <a:t>Conclusions et perspectives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16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15616"/>
          </a:xfrm>
        </p:spPr>
        <p:txBody>
          <a:bodyPr>
            <a:normAutofit/>
          </a:bodyPr>
          <a:lstStyle/>
          <a:p>
            <a:r>
              <a:rPr lang="fr-FR" sz="4000" dirty="0" smtClean="0"/>
              <a:t>Mesure réelle sur </a:t>
            </a:r>
            <a:r>
              <a:rPr lang="fr-FR" sz="4000" dirty="0" err="1" smtClean="0"/>
              <a:t>PlanetLab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1750298" y="5589240"/>
            <a:ext cx="56434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 smtClean="0"/>
              <a:t>x</a:t>
            </a:r>
            <a:r>
              <a:rPr lang="fr-FR" sz="2400" dirty="0" smtClean="0"/>
              <a:t>  : nombre d’interfaces (degré physique dans le cœur)</a:t>
            </a:r>
          </a:p>
          <a:p>
            <a:r>
              <a:rPr lang="fr-FR" sz="2400" i="1" dirty="0" smtClean="0"/>
              <a:t>y</a:t>
            </a:r>
            <a:r>
              <a:rPr lang="fr-FR" sz="2400" dirty="0" smtClean="0"/>
              <a:t>  : fraction des routeurs du cœur</a:t>
            </a:r>
            <a:endParaRPr lang="en-US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28207" y="1133154"/>
            <a:ext cx="5711522" cy="424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62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15616"/>
          </a:xfrm>
        </p:spPr>
        <p:txBody>
          <a:bodyPr>
            <a:normAutofit/>
          </a:bodyPr>
          <a:lstStyle/>
          <a:p>
            <a:r>
              <a:rPr lang="fr-FR" sz="4000" dirty="0" smtClean="0"/>
              <a:t>Validation des résultats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515013" y="2304365"/>
            <a:ext cx="81139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 smtClean="0"/>
              <a:t>Réinjection de la distribution mesurée dans les simulations (</a:t>
            </a:r>
            <a:r>
              <a:rPr lang="fr-FR" sz="2400" i="1" dirty="0" err="1" smtClean="0"/>
              <a:t>bootstrapping</a:t>
            </a:r>
            <a:r>
              <a:rPr lang="fr-FR" sz="2400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 smtClean="0"/>
              <a:t>Evaluation de la qualité de l’ensemble des moniteurs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 smtClean="0"/>
              <a:t>Classes de </a:t>
            </a:r>
            <a:r>
              <a:rPr lang="fr-FR" sz="2400" dirty="0" err="1" smtClean="0"/>
              <a:t>colocalisation</a:t>
            </a:r>
            <a:endParaRPr lang="fr-FR" sz="24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 smtClean="0"/>
              <a:t>Converge des résultats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57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15616"/>
          </a:xfrm>
        </p:spPr>
        <p:txBody>
          <a:bodyPr>
            <a:normAutofit/>
          </a:bodyPr>
          <a:lstStyle/>
          <a:p>
            <a:r>
              <a:rPr lang="fr-FR" sz="4000" dirty="0" smtClean="0"/>
              <a:t>Limites de l’approche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06880" y="2090172"/>
            <a:ext cx="634577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 smtClean="0"/>
              <a:t>Relativement peu de cibles répondent à UDP Ping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 smtClean="0"/>
              <a:t>Précision limitée pour la fraction des nœuds de fort degré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 smtClean="0"/>
              <a:t>Dépendance à la répartition d’un ensemble de moniteurs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 smtClean="0"/>
              <a:t>Pertinence limitée aux routeurs du cœur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514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rmAutofit/>
          </a:bodyPr>
          <a:lstStyle/>
          <a:p>
            <a:r>
              <a:rPr lang="fr-FR" sz="3600" dirty="0" smtClean="0"/>
              <a:t>Organisation de l’exposé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349079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fr-FR" dirty="0" smtClean="0"/>
              <a:t>Une nouvelle approche de la métrologie d’Internet</a:t>
            </a:r>
          </a:p>
          <a:p>
            <a:pPr marL="514350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fr-FR" dirty="0" smtClean="0"/>
              <a:t>Contributions</a:t>
            </a:r>
          </a:p>
          <a:p>
            <a:pPr marL="914400" lvl="1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fr-FR" dirty="0" smtClean="0"/>
              <a:t>Topologie logique</a:t>
            </a:r>
          </a:p>
          <a:p>
            <a:pPr marL="914400" lvl="1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fr-FR" dirty="0" smtClean="0"/>
              <a:t>Topologie physique</a:t>
            </a:r>
          </a:p>
          <a:p>
            <a:pPr marL="1314450" lvl="2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fr-FR" dirty="0" smtClean="0"/>
              <a:t>Distribution de degré des routeurs du cœur</a:t>
            </a:r>
          </a:p>
          <a:p>
            <a:pPr marL="1314450" lvl="2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fr-FR" dirty="0" smtClean="0"/>
              <a:t>Tables de transmission</a:t>
            </a:r>
          </a:p>
          <a:p>
            <a:pPr marL="514350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fr-FR" dirty="0" smtClean="0"/>
              <a:t>Conclusions et perspectives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97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93988"/>
            <a:ext cx="7772400" cy="1470025"/>
          </a:xfrm>
        </p:spPr>
        <p:txBody>
          <a:bodyPr>
            <a:normAutofit/>
          </a:bodyPr>
          <a:lstStyle/>
          <a:p>
            <a:r>
              <a:rPr lang="fr-FR" sz="3600" dirty="0" smtClean="0"/>
              <a:t>Conclusions et perspectives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113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15616"/>
          </a:xfrm>
        </p:spPr>
        <p:txBody>
          <a:bodyPr>
            <a:normAutofit/>
          </a:bodyPr>
          <a:lstStyle/>
          <a:p>
            <a:r>
              <a:rPr lang="fr-FR" sz="4000" dirty="0" smtClean="0"/>
              <a:t>Contributions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515013" y="1720840"/>
            <a:ext cx="81139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 smtClean="0"/>
              <a:t>Définition rigoureuse des objets et des outils de la topologie d’Internet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 smtClean="0"/>
              <a:t>Une nouvelle approche : la mesure orientée propriété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 smtClean="0"/>
              <a:t>Outils de mesure : UDP Ping, UDP Ping distribué, UDP Explore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 smtClean="0"/>
              <a:t>Estimation de la distribution de degré de la topologie physique du cœur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 smtClean="0"/>
              <a:t>Travaux préliminaires sur la topologie logique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 smtClean="0"/>
              <a:t>Travaux qualitatifs sur les tables de transmission des routeurs du cœur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2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15616"/>
          </a:xfrm>
        </p:spPr>
        <p:txBody>
          <a:bodyPr>
            <a:normAutofit/>
          </a:bodyPr>
          <a:lstStyle/>
          <a:p>
            <a:r>
              <a:rPr lang="fr-FR" sz="4000" dirty="0" smtClean="0"/>
              <a:t>Perspectives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515013" y="1928590"/>
            <a:ext cx="8113974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 smtClean="0"/>
              <a:t>Approfondissement d’</a:t>
            </a:r>
            <a:r>
              <a:rPr lang="fr-FR" sz="2400" i="1" dirty="0" smtClean="0"/>
              <a:t>UDP Ping</a:t>
            </a:r>
            <a:r>
              <a:rPr lang="fr-FR" sz="2400" dirty="0" smtClean="0"/>
              <a:t> </a:t>
            </a:r>
          </a:p>
          <a:p>
            <a:pPr lvl="3">
              <a:lnSpc>
                <a:spcPct val="150000"/>
              </a:lnSpc>
            </a:pPr>
            <a:r>
              <a:rPr lang="fr-FR" dirty="0" smtClean="0"/>
              <a:t>Validation, dynamique, mesure longue, autres ensembles de moniteurs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 smtClean="0"/>
              <a:t>Echantillonnage </a:t>
            </a:r>
            <a:r>
              <a:rPr lang="fr-FR" sz="2400" dirty="0" smtClean="0"/>
              <a:t>orienté propriété</a:t>
            </a:r>
          </a:p>
          <a:p>
            <a:pPr lvl="3">
              <a:lnSpc>
                <a:spcPct val="150000"/>
              </a:lnSpc>
            </a:pPr>
            <a:r>
              <a:rPr lang="fr-FR" dirty="0" smtClean="0"/>
              <a:t>Application à d’autres réseaux, marche aléatoire orientée propriété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 smtClean="0"/>
              <a:t>Nouveaux objets d’intérêt</a:t>
            </a:r>
          </a:p>
          <a:p>
            <a:pPr lvl="3">
              <a:lnSpc>
                <a:spcPct val="150000"/>
              </a:lnSpc>
            </a:pPr>
            <a:r>
              <a:rPr lang="fr-FR" dirty="0" smtClean="0"/>
              <a:t>Réseau de routage pondéré, topologie </a:t>
            </a:r>
            <a:r>
              <a:rPr lang="fr-FR" dirty="0" err="1" smtClean="0"/>
              <a:t>égo-centrée</a:t>
            </a:r>
            <a:r>
              <a:rPr lang="fr-FR" dirty="0" smtClean="0"/>
              <a:t>, routes longues</a:t>
            </a:r>
            <a:endParaRPr lang="fr-FR" sz="24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8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9376"/>
            <a:ext cx="7772400" cy="1470025"/>
          </a:xfrm>
        </p:spPr>
        <p:txBody>
          <a:bodyPr>
            <a:normAutofit/>
          </a:bodyPr>
          <a:lstStyle/>
          <a:p>
            <a:r>
              <a:rPr lang="fr-FR" dirty="0" smtClean="0"/>
              <a:t>Une </a:t>
            </a:r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approche</a:t>
            </a:r>
            <a:r>
              <a:rPr lang="fr-FR" dirty="0" smtClean="0"/>
              <a:t> pour l’estimation fiable des propriétés de la topologie d’Internet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78189" y="3596252"/>
            <a:ext cx="1987622" cy="550912"/>
          </a:xfrm>
        </p:spPr>
        <p:txBody>
          <a:bodyPr>
            <a:normAutofit fontScale="92500"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Elie </a:t>
            </a:r>
            <a:r>
              <a:rPr lang="fr-F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Rotenberg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03548" y="4494017"/>
            <a:ext cx="8136904" cy="2031326"/>
            <a:chOff x="467544" y="4494018"/>
            <a:chExt cx="8136904" cy="2031325"/>
          </a:xfrm>
        </p:grpSpPr>
        <p:sp>
          <p:nvSpPr>
            <p:cNvPr id="6" name="TextBox 5"/>
            <p:cNvSpPr txBox="1"/>
            <p:nvPr/>
          </p:nvSpPr>
          <p:spPr>
            <a:xfrm>
              <a:off x="467544" y="4494019"/>
              <a:ext cx="1800200" cy="2031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Rapporteurs</a:t>
              </a:r>
              <a:endPara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  <a:p>
              <a:endPara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  <a:p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Examinateurs</a:t>
              </a:r>
            </a:p>
            <a:p>
              <a:endPara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  <a:p>
              <a:endPara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  <a:p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Directeur</a:t>
              </a:r>
            </a:p>
            <a:p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Co-directeur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06815" y="4494019"/>
              <a:ext cx="2052228" cy="2031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Bertrand Jouve</a:t>
              </a:r>
            </a:p>
            <a:p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Jean-Jacques </a:t>
              </a:r>
              <a:r>
                <a:rPr lang="fr-FR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Pansiot</a:t>
              </a:r>
              <a:endPara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  <a:p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Clémence Magnien</a:t>
              </a:r>
            </a:p>
            <a:p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Pascal Mérindol</a:t>
              </a:r>
            </a:p>
            <a:p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Philippe </a:t>
              </a:r>
              <a:r>
                <a:rPr lang="fr-FR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Owezarski</a:t>
              </a:r>
              <a:endPara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  <a:p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Matthieu </a:t>
              </a:r>
              <a:r>
                <a:rPr lang="fr-FR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Latapy</a:t>
              </a:r>
              <a:endPara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  <a:p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Christophe </a:t>
              </a:r>
              <a:r>
                <a:rPr lang="fr-FR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Crespelle</a:t>
              </a:r>
              <a:endPara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598114" y="4494018"/>
              <a:ext cx="3006334" cy="2031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Directeur de recherches, CNRS</a:t>
              </a:r>
            </a:p>
            <a:p>
              <a:pPr algn="r"/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Professeur émérite, Strasbourg</a:t>
              </a:r>
              <a:endPara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  <a:p>
              <a:pPr algn="r"/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Chargée de recherches, CNRS</a:t>
              </a:r>
            </a:p>
            <a:p>
              <a:pPr algn="r"/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Maître de conférences, Strasbourg</a:t>
              </a:r>
              <a:endPara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  <a:p>
              <a:pPr algn="r"/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Directeur de recherches, CNRS</a:t>
              </a:r>
            </a:p>
            <a:p>
              <a:pPr algn="r"/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Directeur de recherches, CNRS</a:t>
              </a:r>
            </a:p>
            <a:p>
              <a:pPr algn="r"/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Maître de conférences, UCBL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712758" y="116633"/>
            <a:ext cx="5718489" cy="1315889"/>
            <a:chOff x="1712756" y="116632"/>
            <a:chExt cx="5718489" cy="1315889"/>
          </a:xfrm>
        </p:grpSpPr>
        <p:sp>
          <p:nvSpPr>
            <p:cNvPr id="4" name="TextBox 3"/>
            <p:cNvSpPr txBox="1"/>
            <p:nvPr/>
          </p:nvSpPr>
          <p:spPr>
            <a:xfrm>
              <a:off x="3425690" y="116632"/>
              <a:ext cx="22926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Thèse pour obtenir le grade de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12756" y="589911"/>
              <a:ext cx="57184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Docteur en sciences de l’Université Pierre et Marie Curie</a:t>
              </a:r>
              <a:endPara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812016" y="1124744"/>
              <a:ext cx="15199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spécialité Informatique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508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9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lie Rotenberg\git\phd\src\images\arpa-197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64706"/>
            <a:ext cx="7056784" cy="461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15616"/>
          </a:xfrm>
        </p:spPr>
        <p:txBody>
          <a:bodyPr>
            <a:normAutofit/>
          </a:bodyPr>
          <a:lstStyle/>
          <a:p>
            <a:r>
              <a:rPr lang="fr-FR" sz="4000" dirty="0" smtClean="0"/>
              <a:t>Approches historiques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2606334" y="6084004"/>
            <a:ext cx="3931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Carte du réseau ARPANET, </a:t>
            </a:r>
            <a:r>
              <a:rPr lang="fr-FR" i="1" dirty="0" smtClean="0"/>
              <a:t>BNN Technologies, </a:t>
            </a:r>
            <a:r>
              <a:rPr lang="fr-FR" dirty="0" smtClean="0"/>
              <a:t>1977</a:t>
            </a:r>
            <a:endParaRPr lang="en-US" i="1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196752"/>
            <a:ext cx="6661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1) Cartes basées sur les déclarations des autorités administratives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93988"/>
            <a:ext cx="7772400" cy="1470025"/>
          </a:xfrm>
        </p:spPr>
        <p:txBody>
          <a:bodyPr>
            <a:normAutofit/>
          </a:bodyPr>
          <a:lstStyle/>
          <a:p>
            <a:r>
              <a:rPr lang="fr-FR" sz="3600" dirty="0" smtClean="0"/>
              <a:t>Une nouvelle approche de la métrologie d’Internet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3937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15616"/>
          </a:xfrm>
        </p:spPr>
        <p:txBody>
          <a:bodyPr>
            <a:normAutofit/>
          </a:bodyPr>
          <a:lstStyle/>
          <a:p>
            <a:r>
              <a:rPr lang="fr-FR" sz="4000" dirty="0" smtClean="0"/>
              <a:t>Approches historiques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2716268" y="6084004"/>
            <a:ext cx="3711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Réseau généré par simulation, </a:t>
            </a:r>
            <a:r>
              <a:rPr lang="fr-FR" dirty="0" err="1" smtClean="0"/>
              <a:t>Doar</a:t>
            </a:r>
            <a:r>
              <a:rPr lang="fr-FR" dirty="0" smtClean="0"/>
              <a:t> </a:t>
            </a:r>
            <a:r>
              <a:rPr lang="fr-FR" i="1" dirty="0" smtClean="0"/>
              <a:t>et al., 1996</a:t>
            </a:r>
            <a:endParaRPr lang="en-US" i="1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196752"/>
            <a:ext cx="8020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</a:t>
            </a:r>
            <a:r>
              <a:rPr lang="fr-FR" sz="2400" dirty="0" smtClean="0"/>
              <a:t>) Graphes générés à partir d’une connaissance </a:t>
            </a:r>
            <a:r>
              <a:rPr lang="fr-FR" sz="2400" i="1" dirty="0" smtClean="0"/>
              <a:t>a priori </a:t>
            </a:r>
            <a:r>
              <a:rPr lang="fr-FR" sz="2400" dirty="0" smtClean="0"/>
              <a:t>des éléments du réseau</a:t>
            </a:r>
            <a:endParaRPr 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244" y="1769638"/>
            <a:ext cx="6191100" cy="4035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46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15616"/>
          </a:xfrm>
        </p:spPr>
        <p:txBody>
          <a:bodyPr>
            <a:normAutofit/>
          </a:bodyPr>
          <a:lstStyle/>
          <a:p>
            <a:r>
              <a:rPr lang="fr-FR" sz="4000" dirty="0" smtClean="0"/>
              <a:t>Approches historiques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2013992" y="6084004"/>
            <a:ext cx="5116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Propriété extraite d’une carte </a:t>
            </a:r>
            <a:r>
              <a:rPr lang="fr-FR" i="1" dirty="0" err="1" smtClean="0"/>
              <a:t>traceroute</a:t>
            </a:r>
            <a:r>
              <a:rPr lang="fr-FR" dirty="0" smtClean="0"/>
              <a:t>, </a:t>
            </a:r>
            <a:r>
              <a:rPr lang="en-US" dirty="0" smtClean="0"/>
              <a:t>DIMES, </a:t>
            </a:r>
            <a:r>
              <a:rPr lang="en-US" dirty="0" err="1" smtClean="0"/>
              <a:t>Shavitt</a:t>
            </a:r>
            <a:r>
              <a:rPr lang="en-US" dirty="0" smtClean="0"/>
              <a:t> </a:t>
            </a:r>
            <a:r>
              <a:rPr lang="en-US" i="1" dirty="0" smtClean="0"/>
              <a:t>et al.</a:t>
            </a:r>
            <a:r>
              <a:rPr lang="en-US" dirty="0" smtClean="0"/>
              <a:t>, 1999</a:t>
            </a:r>
            <a:endParaRPr lang="fr-F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1196752"/>
            <a:ext cx="8308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3) Cartes déduites de mesures avec des outils de </a:t>
            </a:r>
            <a:r>
              <a:rPr lang="fr-FR" sz="2400" dirty="0" err="1" smtClean="0"/>
              <a:t>diagnotic</a:t>
            </a:r>
            <a:r>
              <a:rPr lang="fr-FR" sz="2400" dirty="0" smtClean="0"/>
              <a:t> (</a:t>
            </a:r>
            <a:r>
              <a:rPr lang="fr-FR" sz="2400" i="1" dirty="0" err="1" smtClean="0"/>
              <a:t>traceroute</a:t>
            </a:r>
            <a:r>
              <a:rPr lang="fr-FR" sz="2400" dirty="0" smtClean="0"/>
              <a:t>, </a:t>
            </a:r>
            <a:r>
              <a:rPr lang="fr-FR" sz="2400" i="1" dirty="0" err="1" smtClean="0"/>
              <a:t>tracetree</a:t>
            </a:r>
            <a:r>
              <a:rPr lang="fr-FR" sz="2400" dirty="0" smtClean="0"/>
              <a:t>…)</a:t>
            </a:r>
            <a:endParaRPr 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753" y="1705572"/>
            <a:ext cx="5686082" cy="4315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27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15616"/>
          </a:xfrm>
        </p:spPr>
        <p:txBody>
          <a:bodyPr>
            <a:normAutofit/>
          </a:bodyPr>
          <a:lstStyle/>
          <a:p>
            <a:r>
              <a:rPr lang="fr-FR" sz="4000" dirty="0" smtClean="0"/>
              <a:t>Topologie d’Internet</a:t>
            </a:r>
            <a:endParaRPr lang="en-US" sz="4000" dirty="0"/>
          </a:p>
        </p:txBody>
      </p:sp>
      <p:pic>
        <p:nvPicPr>
          <p:cNvPr id="4098" name="Picture 2" descr="G:\misc\my-thesis\inet-top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4"/>
            <a:ext cx="5126688" cy="426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940152" y="2690336"/>
            <a:ext cx="22365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Modélisation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Routage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Résilience</a:t>
            </a:r>
            <a:r>
              <a:rPr lang="en-US" dirty="0" smtClean="0"/>
              <a:t> aux </a:t>
            </a:r>
            <a:r>
              <a:rPr lang="en-US" dirty="0" err="1" smtClean="0"/>
              <a:t>pannes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Résistance aux </a:t>
            </a:r>
            <a:r>
              <a:rPr lang="en-US" dirty="0" err="1" smtClean="0"/>
              <a:t>attaques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9253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15616"/>
          </a:xfrm>
        </p:spPr>
        <p:txBody>
          <a:bodyPr>
            <a:normAutofit/>
          </a:bodyPr>
          <a:lstStyle/>
          <a:p>
            <a:r>
              <a:rPr lang="fr-FR" sz="4000" dirty="0" smtClean="0"/>
              <a:t>Approches historiques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323528" y="1772816"/>
            <a:ext cx="8280921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fr-FR" sz="2400" dirty="0" smtClean="0"/>
              <a:t>Cartes basées sur les déclarations des autorités administratives</a:t>
            </a:r>
          </a:p>
          <a:p>
            <a:pPr lvl="3"/>
            <a:r>
              <a:rPr lang="fr-FR" i="1" dirty="0" smtClean="0"/>
              <a:t>ARPANET </a:t>
            </a:r>
            <a:r>
              <a:rPr lang="fr-FR" i="1" dirty="0" err="1" smtClean="0"/>
              <a:t>Map</a:t>
            </a:r>
            <a:r>
              <a:rPr lang="fr-FR" i="1" dirty="0" smtClean="0"/>
              <a:t>, BNN Technologies, 1977</a:t>
            </a:r>
          </a:p>
          <a:p>
            <a:pPr lvl="3"/>
            <a:endParaRPr lang="fr-FR" sz="2400" dirty="0"/>
          </a:p>
          <a:p>
            <a:pPr marL="457200" indent="-457200">
              <a:buAutoNum type="arabicParenR"/>
            </a:pPr>
            <a:r>
              <a:rPr lang="fr-FR" sz="2400" dirty="0" smtClean="0"/>
              <a:t>Modèles « </a:t>
            </a:r>
            <a:r>
              <a:rPr lang="fr-FR" sz="2400" i="1" dirty="0" err="1" smtClean="0"/>
              <a:t>bottom</a:t>
            </a:r>
            <a:r>
              <a:rPr lang="fr-FR" sz="2400" i="1" dirty="0" smtClean="0"/>
              <a:t>-up</a:t>
            </a:r>
            <a:r>
              <a:rPr lang="fr-FR" sz="2400" dirty="0" smtClean="0"/>
              <a:t> » basés sur une connaissance </a:t>
            </a:r>
            <a:r>
              <a:rPr lang="fr-FR" sz="2400" i="1" dirty="0" smtClean="0"/>
              <a:t>a priori</a:t>
            </a:r>
            <a:r>
              <a:rPr lang="fr-FR" sz="2400" dirty="0" smtClean="0"/>
              <a:t> des éléments</a:t>
            </a:r>
          </a:p>
          <a:p>
            <a:pPr lvl="3"/>
            <a:r>
              <a:rPr lang="fr-FR" i="1" dirty="0" smtClean="0"/>
              <a:t>A </a:t>
            </a:r>
            <a:r>
              <a:rPr lang="fr-FR" i="1" dirty="0" err="1" smtClean="0"/>
              <a:t>better</a:t>
            </a:r>
            <a:r>
              <a:rPr lang="fr-FR" i="1" dirty="0" smtClean="0"/>
              <a:t> model for </a:t>
            </a:r>
            <a:r>
              <a:rPr lang="fr-FR" i="1" dirty="0" err="1" smtClean="0"/>
              <a:t>generating</a:t>
            </a:r>
            <a:r>
              <a:rPr lang="fr-FR" i="1" dirty="0" smtClean="0"/>
              <a:t> test networks, </a:t>
            </a:r>
            <a:r>
              <a:rPr lang="fr-FR" i="1" dirty="0" err="1" smtClean="0"/>
              <a:t>Doar</a:t>
            </a:r>
            <a:r>
              <a:rPr lang="fr-FR" i="1" dirty="0" smtClean="0"/>
              <a:t>, </a:t>
            </a:r>
            <a:r>
              <a:rPr lang="fr-FR" i="1" dirty="0" err="1" smtClean="0"/>
              <a:t>Nexion</a:t>
            </a:r>
            <a:r>
              <a:rPr lang="fr-FR" i="1" dirty="0" smtClean="0"/>
              <a:t>, 1996</a:t>
            </a:r>
          </a:p>
          <a:p>
            <a:pPr marL="457200" indent="-457200">
              <a:buAutoNum type="arabicParenR"/>
            </a:pPr>
            <a:endParaRPr lang="fr-FR" sz="2400" dirty="0"/>
          </a:p>
          <a:p>
            <a:pPr marL="457200" indent="-457200">
              <a:buAutoNum type="arabicParenR"/>
            </a:pPr>
            <a:r>
              <a:rPr lang="fr-FR" sz="2400" dirty="0" smtClean="0"/>
              <a:t>Interprétation de cartes issues de mesures avec des outils de </a:t>
            </a:r>
            <a:r>
              <a:rPr lang="fr-FR" sz="2400" dirty="0"/>
              <a:t>diagnostic</a:t>
            </a:r>
          </a:p>
          <a:p>
            <a:pPr lvl="3"/>
            <a:r>
              <a:rPr lang="fr-FR" i="1" dirty="0"/>
              <a:t>DIMES: Let the Internet </a:t>
            </a:r>
            <a:r>
              <a:rPr lang="fr-FR" i="1" dirty="0" err="1"/>
              <a:t>Measure</a:t>
            </a:r>
            <a:r>
              <a:rPr lang="fr-FR" i="1" dirty="0"/>
              <a:t> </a:t>
            </a:r>
            <a:r>
              <a:rPr lang="fr-FR" i="1" dirty="0" err="1"/>
              <a:t>Itself</a:t>
            </a:r>
            <a:r>
              <a:rPr lang="fr-FR" i="1" dirty="0"/>
              <a:t>, </a:t>
            </a:r>
            <a:r>
              <a:rPr lang="fr-FR" i="1" dirty="0" err="1"/>
              <a:t>Shavir</a:t>
            </a:r>
            <a:r>
              <a:rPr lang="fr-FR" i="1" dirty="0"/>
              <a:t>, </a:t>
            </a:r>
            <a:r>
              <a:rPr lang="fr-FR" i="1" dirty="0" err="1"/>
              <a:t>Shir</a:t>
            </a:r>
            <a:r>
              <a:rPr lang="fr-FR" i="1" dirty="0"/>
              <a:t>, </a:t>
            </a:r>
            <a:r>
              <a:rPr lang="fr-FR" i="1" dirty="0" smtClean="0"/>
              <a:t>2005</a:t>
            </a:r>
            <a:endParaRPr lang="fr-FR" sz="2400" dirty="0" smtClean="0"/>
          </a:p>
          <a:p>
            <a:pPr marL="457200" indent="-457200">
              <a:buAutoNum type="arabicParenR"/>
            </a:pPr>
            <a:endParaRPr lang="fr-FR" sz="2400" dirty="0"/>
          </a:p>
          <a:p>
            <a:pPr marL="457200" indent="-457200">
              <a:buAutoNum type="arabicParenR"/>
            </a:pPr>
            <a:r>
              <a:rPr lang="fr-FR" sz="2400" dirty="0" smtClean="0">
                <a:solidFill>
                  <a:srgbClr val="FF0000"/>
                </a:solidFill>
              </a:rPr>
              <a:t>Notre approche : mesure orientée propriété</a:t>
            </a:r>
            <a:endParaRPr lang="fr-FR" i="1" dirty="0" smtClean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66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15616"/>
          </a:xfrm>
        </p:spPr>
        <p:txBody>
          <a:bodyPr>
            <a:normAutofit/>
          </a:bodyPr>
          <a:lstStyle/>
          <a:p>
            <a:r>
              <a:rPr lang="fr-FR" sz="4000" dirty="0" smtClean="0"/>
              <a:t>Notre approche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484784"/>
            <a:ext cx="79208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1" dirty="0" smtClean="0"/>
              <a:t>Description rigoureuse</a:t>
            </a:r>
            <a:r>
              <a:rPr lang="fr-FR" sz="2400" dirty="0" smtClean="0"/>
              <a:t> de nos objets et de nos outils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 smtClean="0"/>
              <a:t>Mesure </a:t>
            </a:r>
            <a:r>
              <a:rPr lang="fr-FR" sz="2400" b="1" dirty="0" smtClean="0"/>
              <a:t>directe</a:t>
            </a:r>
            <a:r>
              <a:rPr lang="fr-FR" sz="2400" dirty="0" smtClean="0"/>
              <a:t> d’observables topologiques  locaux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1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1" dirty="0" smtClean="0"/>
              <a:t>Echantillonnage </a:t>
            </a:r>
            <a:r>
              <a:rPr lang="fr-FR" sz="2400" dirty="0" smtClean="0"/>
              <a:t>rigoureux du réseau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 smtClean="0"/>
              <a:t>Méthode d’inférence d’une propriété globale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 smtClean="0"/>
              <a:t>Pas de cartes intermédiaires 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40511" y="5642084"/>
            <a:ext cx="6662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Estimation fiable d’une propriété topologique du réseau</a:t>
            </a:r>
            <a:endParaRPr lang="en-US" sz="2800" b="1" dirty="0"/>
          </a:p>
        </p:txBody>
      </p:sp>
      <p:sp>
        <p:nvSpPr>
          <p:cNvPr id="11" name="Down Arrow 10"/>
          <p:cNvSpPr/>
          <p:nvPr/>
        </p:nvSpPr>
        <p:spPr>
          <a:xfrm>
            <a:off x="4355976" y="4797152"/>
            <a:ext cx="432048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01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rmAutofit/>
          </a:bodyPr>
          <a:lstStyle/>
          <a:p>
            <a:r>
              <a:rPr lang="fr-FR" sz="3600" dirty="0" smtClean="0"/>
              <a:t>Organisation de l’exposé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349079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fr-FR" dirty="0" smtClean="0"/>
              <a:t>Une nouvelle approche de la métrologie d’Internet</a:t>
            </a:r>
          </a:p>
          <a:p>
            <a:pPr marL="514350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fr-FR" dirty="0" smtClean="0"/>
              <a:t>Contributions</a:t>
            </a:r>
          </a:p>
          <a:p>
            <a:pPr marL="914400" lvl="1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fr-FR" dirty="0" smtClean="0"/>
              <a:t>Topologie logique</a:t>
            </a:r>
          </a:p>
          <a:p>
            <a:pPr marL="914400" lvl="1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fr-FR" dirty="0" smtClean="0">
                <a:solidFill>
                  <a:srgbClr val="FF0000"/>
                </a:solidFill>
              </a:rPr>
              <a:t>Topologie physique</a:t>
            </a:r>
          </a:p>
          <a:p>
            <a:pPr marL="1314450" lvl="2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fr-FR" dirty="0" smtClean="0">
                <a:solidFill>
                  <a:srgbClr val="FF0000"/>
                </a:solidFill>
              </a:rPr>
              <a:t>Distribution de degré des routeurs du cœur</a:t>
            </a:r>
          </a:p>
          <a:p>
            <a:pPr marL="1314450" lvl="2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fr-FR" dirty="0" smtClean="0"/>
              <a:t>Tables de transmission</a:t>
            </a:r>
          </a:p>
          <a:p>
            <a:pPr marL="514350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fr-FR" dirty="0" smtClean="0"/>
              <a:t>Conclusions et perspectives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3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93988"/>
            <a:ext cx="7772400" cy="1470025"/>
          </a:xfrm>
        </p:spPr>
        <p:txBody>
          <a:bodyPr>
            <a:normAutofit/>
          </a:bodyPr>
          <a:lstStyle/>
          <a:p>
            <a:r>
              <a:rPr lang="fr-FR" sz="3600" dirty="0" smtClean="0"/>
              <a:t>Contributions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4745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ustom 1">
      <a:majorFont>
        <a:latin typeface="HelveticaNeueLT Std Thin Cn"/>
        <a:ea typeface=""/>
        <a:cs typeface=""/>
      </a:majorFont>
      <a:minorFont>
        <a:latin typeface="Open San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3227</TotalTime>
  <Words>2534</Words>
  <Application>Microsoft Office PowerPoint</Application>
  <PresentationFormat>On-screen Show (4:3)</PresentationFormat>
  <Paragraphs>410</Paragraphs>
  <Slides>41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HelveticaNeueLT Std Thin Cn</vt:lpstr>
      <vt:lpstr>Wingdings</vt:lpstr>
      <vt:lpstr>Calibri</vt:lpstr>
      <vt:lpstr>Consolas</vt:lpstr>
      <vt:lpstr>Open Sans Condensed Light</vt:lpstr>
      <vt:lpstr>Office Theme</vt:lpstr>
      <vt:lpstr>Une approche pour l’estimation fiable des propriétés de la topologie d’Internet</vt:lpstr>
      <vt:lpstr>Organisation de l’exposé</vt:lpstr>
      <vt:lpstr>Organisation de l’exposé</vt:lpstr>
      <vt:lpstr>Une nouvelle approche de la métrologie d’Internet</vt:lpstr>
      <vt:lpstr>Topologie d’Internet</vt:lpstr>
      <vt:lpstr>Approches historiques</vt:lpstr>
      <vt:lpstr>Notre approche</vt:lpstr>
      <vt:lpstr>Organisation de l’exposé</vt:lpstr>
      <vt:lpstr>Contributions</vt:lpstr>
      <vt:lpstr>Topologie physique et topologie logique</vt:lpstr>
      <vt:lpstr>Distribution de degrés au niveau physique</vt:lpstr>
      <vt:lpstr>UDP Ping</vt:lpstr>
      <vt:lpstr>UDP Ping</vt:lpstr>
      <vt:lpstr>UDP Ping distribué</vt:lpstr>
      <vt:lpstr>Cas d’une cible dans le cœur</vt:lpstr>
      <vt:lpstr>Cas d’une cible dans le bord</vt:lpstr>
      <vt:lpstr>Cas problématique</vt:lpstr>
      <vt:lpstr>Domaine de pertinence d’UDP Ping distribué</vt:lpstr>
      <vt:lpstr>Caractérisation des cibles dans le cœur</vt:lpstr>
      <vt:lpstr>Caractérisation des cibles dans le cœur</vt:lpstr>
      <vt:lpstr>Caractérisation des cibles dans le cœur</vt:lpstr>
      <vt:lpstr>Caractérisation des cibles problématiques</vt:lpstr>
      <vt:lpstr>Caractérisation des cibles problématiques</vt:lpstr>
      <vt:lpstr>Mesure du degré dans le cœur d’une cible</vt:lpstr>
      <vt:lpstr>Echantillonnage d’adresses de routeurs du cœur</vt:lpstr>
      <vt:lpstr>Correction du biais de sélection</vt:lpstr>
      <vt:lpstr>Validation de la méthode : protocole</vt:lpstr>
      <vt:lpstr>Validation de la méthode : résultats</vt:lpstr>
      <vt:lpstr>Mesure réelle sur PlanetLab</vt:lpstr>
      <vt:lpstr>Mesure réelle sur PlanetLab</vt:lpstr>
      <vt:lpstr>Validation des résultats</vt:lpstr>
      <vt:lpstr>Limites de l’approche</vt:lpstr>
      <vt:lpstr>Organisation de l’exposé</vt:lpstr>
      <vt:lpstr>Conclusions et perspectives</vt:lpstr>
      <vt:lpstr>Contributions</vt:lpstr>
      <vt:lpstr>Perspectives</vt:lpstr>
      <vt:lpstr>Une approche pour l’estimation fiable des propriétés de la topologie d’Internet</vt:lpstr>
      <vt:lpstr>PowerPoint Presentation</vt:lpstr>
      <vt:lpstr>Approches historiques</vt:lpstr>
      <vt:lpstr>Approches historiques</vt:lpstr>
      <vt:lpstr>Approches historiques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Une approche pour l’estimation fiable des propriétés de la topologie d’Internet</dc:title>
  <dc:creator>Elie Rotenberg</dc:creator>
  <cp:lastModifiedBy>Elie Rotenberg</cp:lastModifiedBy>
  <cp:revision>257</cp:revision>
  <dcterms:created xsi:type="dcterms:W3CDTF">2014-12-21T10:09:26Z</dcterms:created>
  <dcterms:modified xsi:type="dcterms:W3CDTF">2015-01-07T12:11:24Z</dcterms:modified>
</cp:coreProperties>
</file>